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8"/>
  </p:notesMasterIdLst>
  <p:sldIdLst>
    <p:sldId id="256" r:id="rId5"/>
    <p:sldId id="284" r:id="rId6"/>
    <p:sldId id="259" r:id="rId7"/>
    <p:sldId id="272" r:id="rId8"/>
    <p:sldId id="275" r:id="rId9"/>
    <p:sldId id="276" r:id="rId10"/>
    <p:sldId id="260" r:id="rId11"/>
    <p:sldId id="278" r:id="rId12"/>
    <p:sldId id="262" r:id="rId13"/>
    <p:sldId id="280" r:id="rId14"/>
    <p:sldId id="281" r:id="rId15"/>
    <p:sldId id="282" r:id="rId16"/>
    <p:sldId id="28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659" autoAdjust="0"/>
  </p:normalViewPr>
  <p:slideViewPr>
    <p:cSldViewPr>
      <p:cViewPr varScale="1">
        <p:scale>
          <a:sx n="72" d="100"/>
          <a:sy n="72" d="100"/>
        </p:scale>
        <p:origin x="1747"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50B3B5-BC78-4B0F-AE44-833A66212F18}"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C3AA7B99-09DE-418B-9AB5-AEB5F5A30C50}">
      <dgm:prSet/>
      <dgm:spPr/>
      <dgm:t>
        <a:bodyPr/>
        <a:lstStyle/>
        <a:p>
          <a:r>
            <a:rPr lang="nl-NL"/>
            <a:t>Wond spoelen en desinfecteren (niet in slijmvliezen desinfecteren)</a:t>
          </a:r>
          <a:endParaRPr lang="en-US"/>
        </a:p>
      </dgm:t>
    </dgm:pt>
    <dgm:pt modelId="{FF88CF3B-E18F-49CB-BB51-6D876ABAE68E}" type="parTrans" cxnId="{118CA13F-2D38-4A43-A390-1E40B0B421BA}">
      <dgm:prSet/>
      <dgm:spPr/>
      <dgm:t>
        <a:bodyPr/>
        <a:lstStyle/>
        <a:p>
          <a:endParaRPr lang="en-US"/>
        </a:p>
      </dgm:t>
    </dgm:pt>
    <dgm:pt modelId="{235F498B-337A-487C-B473-51671E69DE62}" type="sibTrans" cxnId="{118CA13F-2D38-4A43-A390-1E40B0B421BA}">
      <dgm:prSet/>
      <dgm:spPr/>
      <dgm:t>
        <a:bodyPr/>
        <a:lstStyle/>
        <a:p>
          <a:endParaRPr lang="en-US"/>
        </a:p>
      </dgm:t>
    </dgm:pt>
    <dgm:pt modelId="{64342B39-2DD5-4039-8DF7-562127300983}">
      <dgm:prSet/>
      <dgm:spPr/>
      <dgm:t>
        <a:bodyPr/>
        <a:lstStyle/>
        <a:p>
          <a:r>
            <a:rPr lang="nl-NL"/>
            <a:t>Binnen 2 uur melden</a:t>
          </a:r>
          <a:endParaRPr lang="en-US"/>
        </a:p>
      </dgm:t>
    </dgm:pt>
    <dgm:pt modelId="{6645EF3A-CA5B-4870-8DCF-42B42D58FA0C}" type="parTrans" cxnId="{F2FAE9C9-5F23-4CE0-828C-911146C51716}">
      <dgm:prSet/>
      <dgm:spPr/>
      <dgm:t>
        <a:bodyPr/>
        <a:lstStyle/>
        <a:p>
          <a:endParaRPr lang="en-US"/>
        </a:p>
      </dgm:t>
    </dgm:pt>
    <dgm:pt modelId="{B15D6090-8E48-4462-8238-43BBAC71045C}" type="sibTrans" cxnId="{F2FAE9C9-5F23-4CE0-828C-911146C51716}">
      <dgm:prSet/>
      <dgm:spPr/>
      <dgm:t>
        <a:bodyPr/>
        <a:lstStyle/>
        <a:p>
          <a:endParaRPr lang="en-US"/>
        </a:p>
      </dgm:t>
    </dgm:pt>
    <dgm:pt modelId="{1B1951B5-C96D-42CD-81C8-7A9FEC467B8E}">
      <dgm:prSet/>
      <dgm:spPr/>
      <dgm:t>
        <a:bodyPr/>
        <a:lstStyle/>
        <a:p>
          <a:r>
            <a:rPr lang="nl-NL"/>
            <a:t>Immuun voor Hep.B? Is de bron besmet met Hep.C of HIV?</a:t>
          </a:r>
          <a:endParaRPr lang="en-US"/>
        </a:p>
      </dgm:t>
    </dgm:pt>
    <dgm:pt modelId="{89865F05-FBA2-4D5D-84E2-4BDC98CBD986}" type="parTrans" cxnId="{475A346D-E5C6-4B39-9073-0BF9E08EBEAE}">
      <dgm:prSet/>
      <dgm:spPr/>
      <dgm:t>
        <a:bodyPr/>
        <a:lstStyle/>
        <a:p>
          <a:endParaRPr lang="en-US"/>
        </a:p>
      </dgm:t>
    </dgm:pt>
    <dgm:pt modelId="{57A92CFE-63FC-4EE0-94E9-9840DE2D665F}" type="sibTrans" cxnId="{475A346D-E5C6-4B39-9073-0BF9E08EBEAE}">
      <dgm:prSet/>
      <dgm:spPr/>
      <dgm:t>
        <a:bodyPr/>
        <a:lstStyle/>
        <a:p>
          <a:endParaRPr lang="en-US"/>
        </a:p>
      </dgm:t>
    </dgm:pt>
    <dgm:pt modelId="{6A72D23A-4B8E-4F31-9FCD-76D2929D2A31}">
      <dgm:prSet/>
      <dgm:spPr/>
      <dgm:t>
        <a:bodyPr/>
        <a:lstStyle/>
        <a:p>
          <a:r>
            <a:rPr lang="nl-NL"/>
            <a:t>Bloed afgenomen</a:t>
          </a:r>
          <a:endParaRPr lang="en-US"/>
        </a:p>
      </dgm:t>
    </dgm:pt>
    <dgm:pt modelId="{1F0F02CB-C2FA-4C2F-B699-0620C3657668}" type="parTrans" cxnId="{265BB842-540B-4ED5-ADD3-A81B07C88DEA}">
      <dgm:prSet/>
      <dgm:spPr/>
      <dgm:t>
        <a:bodyPr/>
        <a:lstStyle/>
        <a:p>
          <a:endParaRPr lang="en-US"/>
        </a:p>
      </dgm:t>
    </dgm:pt>
    <dgm:pt modelId="{B7B7D9CD-34E2-4F93-96A8-BA775510DAA8}" type="sibTrans" cxnId="{265BB842-540B-4ED5-ADD3-A81B07C88DEA}">
      <dgm:prSet/>
      <dgm:spPr/>
      <dgm:t>
        <a:bodyPr/>
        <a:lstStyle/>
        <a:p>
          <a:endParaRPr lang="en-US"/>
        </a:p>
      </dgm:t>
    </dgm:pt>
    <dgm:pt modelId="{9E8D058E-C3A6-4AF7-B6DF-53020353C217}">
      <dgm:prSet/>
      <dgm:spPr/>
      <dgm:t>
        <a:bodyPr/>
        <a:lstStyle/>
        <a:p>
          <a:r>
            <a:rPr lang="nl-NL"/>
            <a:t>Hep.B </a:t>
          </a:r>
          <a:r>
            <a:rPr lang="nl-NL">
              <a:sym typeface="Wingdings" panose="05000000000000000000" pitchFamily="2" charset="2"/>
            </a:rPr>
            <a:t></a:t>
          </a:r>
          <a:r>
            <a:rPr lang="nl-NL"/>
            <a:t> zie schema protocol</a:t>
          </a:r>
          <a:endParaRPr lang="en-US"/>
        </a:p>
      </dgm:t>
    </dgm:pt>
    <dgm:pt modelId="{905F6C99-F568-4698-81D7-26BAEF9E283D}" type="parTrans" cxnId="{A6EF5534-C9BB-4BC5-A3C5-68E1B1276791}">
      <dgm:prSet/>
      <dgm:spPr/>
      <dgm:t>
        <a:bodyPr/>
        <a:lstStyle/>
        <a:p>
          <a:endParaRPr lang="en-US"/>
        </a:p>
      </dgm:t>
    </dgm:pt>
    <dgm:pt modelId="{BFEF1697-EB2C-4CF4-88EE-773DA03F1A94}" type="sibTrans" cxnId="{A6EF5534-C9BB-4BC5-A3C5-68E1B1276791}">
      <dgm:prSet/>
      <dgm:spPr/>
      <dgm:t>
        <a:bodyPr/>
        <a:lstStyle/>
        <a:p>
          <a:endParaRPr lang="en-US"/>
        </a:p>
      </dgm:t>
    </dgm:pt>
    <dgm:pt modelId="{6B661B73-3573-4F3E-A2D1-45361D434744}">
      <dgm:prSet/>
      <dgm:spPr/>
      <dgm:t>
        <a:bodyPr/>
        <a:lstStyle/>
        <a:p>
          <a:r>
            <a:rPr lang="nl-NL"/>
            <a:t>Risicogroepen Hep.C </a:t>
          </a:r>
          <a:r>
            <a:rPr lang="nl-NL">
              <a:sym typeface="Wingdings" panose="05000000000000000000" pitchFamily="2" charset="2"/>
            </a:rPr>
            <a:t></a:t>
          </a:r>
          <a:r>
            <a:rPr lang="nl-NL"/>
            <a:t> IV drugsgebruikers, dialysepatienten, mensen die veel bloedtransfusies hebben gehad</a:t>
          </a:r>
          <a:endParaRPr lang="en-US"/>
        </a:p>
      </dgm:t>
    </dgm:pt>
    <dgm:pt modelId="{09D4CC9C-233B-42E0-9BD0-1D9713DB580A}" type="parTrans" cxnId="{528E6B36-5C2F-4A17-A040-43043E9A1018}">
      <dgm:prSet/>
      <dgm:spPr/>
      <dgm:t>
        <a:bodyPr/>
        <a:lstStyle/>
        <a:p>
          <a:endParaRPr lang="en-US"/>
        </a:p>
      </dgm:t>
    </dgm:pt>
    <dgm:pt modelId="{42590159-0128-43FE-A046-A640669CD972}" type="sibTrans" cxnId="{528E6B36-5C2F-4A17-A040-43043E9A1018}">
      <dgm:prSet/>
      <dgm:spPr/>
      <dgm:t>
        <a:bodyPr/>
        <a:lstStyle/>
        <a:p>
          <a:endParaRPr lang="en-US"/>
        </a:p>
      </dgm:t>
    </dgm:pt>
    <dgm:pt modelId="{6DD684C8-BAB5-48F9-AD27-C1BC22874389}" type="pres">
      <dgm:prSet presAssocID="{8250B3B5-BC78-4B0F-AE44-833A66212F18}" presName="diagram" presStyleCnt="0">
        <dgm:presLayoutVars>
          <dgm:dir/>
          <dgm:resizeHandles val="exact"/>
        </dgm:presLayoutVars>
      </dgm:prSet>
      <dgm:spPr/>
    </dgm:pt>
    <dgm:pt modelId="{A33D2576-5335-4B4E-80A9-E74C5763746C}" type="pres">
      <dgm:prSet presAssocID="{C3AA7B99-09DE-418B-9AB5-AEB5F5A30C50}" presName="arrow" presStyleLbl="node1" presStyleIdx="0" presStyleCnt="6">
        <dgm:presLayoutVars>
          <dgm:bulletEnabled val="1"/>
        </dgm:presLayoutVars>
      </dgm:prSet>
      <dgm:spPr/>
    </dgm:pt>
    <dgm:pt modelId="{7F3883B7-0326-483D-9478-72B1C7E70360}" type="pres">
      <dgm:prSet presAssocID="{64342B39-2DD5-4039-8DF7-562127300983}" presName="arrow" presStyleLbl="node1" presStyleIdx="1" presStyleCnt="6">
        <dgm:presLayoutVars>
          <dgm:bulletEnabled val="1"/>
        </dgm:presLayoutVars>
      </dgm:prSet>
      <dgm:spPr/>
    </dgm:pt>
    <dgm:pt modelId="{856BBE4D-0BF4-4A8C-9CBF-C6DA1DCA1A1C}" type="pres">
      <dgm:prSet presAssocID="{1B1951B5-C96D-42CD-81C8-7A9FEC467B8E}" presName="arrow" presStyleLbl="node1" presStyleIdx="2" presStyleCnt="6">
        <dgm:presLayoutVars>
          <dgm:bulletEnabled val="1"/>
        </dgm:presLayoutVars>
      </dgm:prSet>
      <dgm:spPr/>
    </dgm:pt>
    <dgm:pt modelId="{F354BC8F-5CB9-419A-AF78-13B8C13C58A5}" type="pres">
      <dgm:prSet presAssocID="{6A72D23A-4B8E-4F31-9FCD-76D2929D2A31}" presName="arrow" presStyleLbl="node1" presStyleIdx="3" presStyleCnt="6">
        <dgm:presLayoutVars>
          <dgm:bulletEnabled val="1"/>
        </dgm:presLayoutVars>
      </dgm:prSet>
      <dgm:spPr/>
    </dgm:pt>
    <dgm:pt modelId="{55F197FC-447D-4F1A-AD1B-9853F2392568}" type="pres">
      <dgm:prSet presAssocID="{9E8D058E-C3A6-4AF7-B6DF-53020353C217}" presName="arrow" presStyleLbl="node1" presStyleIdx="4" presStyleCnt="6">
        <dgm:presLayoutVars>
          <dgm:bulletEnabled val="1"/>
        </dgm:presLayoutVars>
      </dgm:prSet>
      <dgm:spPr/>
    </dgm:pt>
    <dgm:pt modelId="{E8B018D1-460F-4577-A322-13EC742C0E11}" type="pres">
      <dgm:prSet presAssocID="{6B661B73-3573-4F3E-A2D1-45361D434744}" presName="arrow" presStyleLbl="node1" presStyleIdx="5" presStyleCnt="6">
        <dgm:presLayoutVars>
          <dgm:bulletEnabled val="1"/>
        </dgm:presLayoutVars>
      </dgm:prSet>
      <dgm:spPr/>
    </dgm:pt>
  </dgm:ptLst>
  <dgm:cxnLst>
    <dgm:cxn modelId="{6520B006-EBBD-413B-8428-6A69996AFD6D}" type="presOf" srcId="{1B1951B5-C96D-42CD-81C8-7A9FEC467B8E}" destId="{856BBE4D-0BF4-4A8C-9CBF-C6DA1DCA1A1C}" srcOrd="0" destOrd="0" presId="urn:microsoft.com/office/officeart/2005/8/layout/arrow5"/>
    <dgm:cxn modelId="{18348115-94DE-4C56-B20D-8FE4A30936B5}" type="presOf" srcId="{64342B39-2DD5-4039-8DF7-562127300983}" destId="{7F3883B7-0326-483D-9478-72B1C7E70360}" srcOrd="0" destOrd="0" presId="urn:microsoft.com/office/officeart/2005/8/layout/arrow5"/>
    <dgm:cxn modelId="{A6EF5534-C9BB-4BC5-A3C5-68E1B1276791}" srcId="{8250B3B5-BC78-4B0F-AE44-833A66212F18}" destId="{9E8D058E-C3A6-4AF7-B6DF-53020353C217}" srcOrd="4" destOrd="0" parTransId="{905F6C99-F568-4698-81D7-26BAEF9E283D}" sibTransId="{BFEF1697-EB2C-4CF4-88EE-773DA03F1A94}"/>
    <dgm:cxn modelId="{528E6B36-5C2F-4A17-A040-43043E9A1018}" srcId="{8250B3B5-BC78-4B0F-AE44-833A66212F18}" destId="{6B661B73-3573-4F3E-A2D1-45361D434744}" srcOrd="5" destOrd="0" parTransId="{09D4CC9C-233B-42E0-9BD0-1D9713DB580A}" sibTransId="{42590159-0128-43FE-A046-A640669CD972}"/>
    <dgm:cxn modelId="{118CA13F-2D38-4A43-A390-1E40B0B421BA}" srcId="{8250B3B5-BC78-4B0F-AE44-833A66212F18}" destId="{C3AA7B99-09DE-418B-9AB5-AEB5F5A30C50}" srcOrd="0" destOrd="0" parTransId="{FF88CF3B-E18F-49CB-BB51-6D876ABAE68E}" sibTransId="{235F498B-337A-487C-B473-51671E69DE62}"/>
    <dgm:cxn modelId="{265BB842-540B-4ED5-ADD3-A81B07C88DEA}" srcId="{8250B3B5-BC78-4B0F-AE44-833A66212F18}" destId="{6A72D23A-4B8E-4F31-9FCD-76D2929D2A31}" srcOrd="3" destOrd="0" parTransId="{1F0F02CB-C2FA-4C2F-B699-0620C3657668}" sibTransId="{B7B7D9CD-34E2-4F93-96A8-BA775510DAA8}"/>
    <dgm:cxn modelId="{741F2445-CB6A-47CD-AEC2-11E1A50A5D87}" type="presOf" srcId="{6B661B73-3573-4F3E-A2D1-45361D434744}" destId="{E8B018D1-460F-4577-A322-13EC742C0E11}" srcOrd="0" destOrd="0" presId="urn:microsoft.com/office/officeart/2005/8/layout/arrow5"/>
    <dgm:cxn modelId="{F516F666-BDC7-4D18-9B7F-39467A626DA1}" type="presOf" srcId="{9E8D058E-C3A6-4AF7-B6DF-53020353C217}" destId="{55F197FC-447D-4F1A-AD1B-9853F2392568}" srcOrd="0" destOrd="0" presId="urn:microsoft.com/office/officeart/2005/8/layout/arrow5"/>
    <dgm:cxn modelId="{475A346D-E5C6-4B39-9073-0BF9E08EBEAE}" srcId="{8250B3B5-BC78-4B0F-AE44-833A66212F18}" destId="{1B1951B5-C96D-42CD-81C8-7A9FEC467B8E}" srcOrd="2" destOrd="0" parTransId="{89865F05-FBA2-4D5D-84E2-4BDC98CBD986}" sibTransId="{57A92CFE-63FC-4EE0-94E9-9840DE2D665F}"/>
    <dgm:cxn modelId="{18F34551-9311-4514-99B9-DB0A169BEF43}" type="presOf" srcId="{6A72D23A-4B8E-4F31-9FCD-76D2929D2A31}" destId="{F354BC8F-5CB9-419A-AF78-13B8C13C58A5}" srcOrd="0" destOrd="0" presId="urn:microsoft.com/office/officeart/2005/8/layout/arrow5"/>
    <dgm:cxn modelId="{A12FDD72-21E9-4061-B2EB-16EE78CE86B9}" type="presOf" srcId="{C3AA7B99-09DE-418B-9AB5-AEB5F5A30C50}" destId="{A33D2576-5335-4B4E-80A9-E74C5763746C}" srcOrd="0" destOrd="0" presId="urn:microsoft.com/office/officeart/2005/8/layout/arrow5"/>
    <dgm:cxn modelId="{1DCA67BF-59C4-4E93-A4E8-03AE26828E4C}" type="presOf" srcId="{8250B3B5-BC78-4B0F-AE44-833A66212F18}" destId="{6DD684C8-BAB5-48F9-AD27-C1BC22874389}" srcOrd="0" destOrd="0" presId="urn:microsoft.com/office/officeart/2005/8/layout/arrow5"/>
    <dgm:cxn modelId="{F2FAE9C9-5F23-4CE0-828C-911146C51716}" srcId="{8250B3B5-BC78-4B0F-AE44-833A66212F18}" destId="{64342B39-2DD5-4039-8DF7-562127300983}" srcOrd="1" destOrd="0" parTransId="{6645EF3A-CA5B-4870-8DCF-42B42D58FA0C}" sibTransId="{B15D6090-8E48-4462-8238-43BBAC71045C}"/>
    <dgm:cxn modelId="{5EFDE229-3EEE-4180-AFA2-34E9E1E9A510}" type="presParOf" srcId="{6DD684C8-BAB5-48F9-AD27-C1BC22874389}" destId="{A33D2576-5335-4B4E-80A9-E74C5763746C}" srcOrd="0" destOrd="0" presId="urn:microsoft.com/office/officeart/2005/8/layout/arrow5"/>
    <dgm:cxn modelId="{BD90036F-E033-4AD0-B414-7DC4B4E3969C}" type="presParOf" srcId="{6DD684C8-BAB5-48F9-AD27-C1BC22874389}" destId="{7F3883B7-0326-483D-9478-72B1C7E70360}" srcOrd="1" destOrd="0" presId="urn:microsoft.com/office/officeart/2005/8/layout/arrow5"/>
    <dgm:cxn modelId="{30D8552F-4E74-4622-8BCA-313B140718A6}" type="presParOf" srcId="{6DD684C8-BAB5-48F9-AD27-C1BC22874389}" destId="{856BBE4D-0BF4-4A8C-9CBF-C6DA1DCA1A1C}" srcOrd="2" destOrd="0" presId="urn:microsoft.com/office/officeart/2005/8/layout/arrow5"/>
    <dgm:cxn modelId="{09923A60-659D-493E-A6DD-F11130121D0B}" type="presParOf" srcId="{6DD684C8-BAB5-48F9-AD27-C1BC22874389}" destId="{F354BC8F-5CB9-419A-AF78-13B8C13C58A5}" srcOrd="3" destOrd="0" presId="urn:microsoft.com/office/officeart/2005/8/layout/arrow5"/>
    <dgm:cxn modelId="{0D231A4D-96A2-470A-AAED-410E45B8D6BB}" type="presParOf" srcId="{6DD684C8-BAB5-48F9-AD27-C1BC22874389}" destId="{55F197FC-447D-4F1A-AD1B-9853F2392568}" srcOrd="4" destOrd="0" presId="urn:microsoft.com/office/officeart/2005/8/layout/arrow5"/>
    <dgm:cxn modelId="{2159DEA2-A885-458A-81DF-BEDCE2FE7BF8}" type="presParOf" srcId="{6DD684C8-BAB5-48F9-AD27-C1BC22874389}" destId="{E8B018D1-460F-4577-A322-13EC742C0E11}" srcOrd="5"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D2576-5335-4B4E-80A9-E74C5763746C}">
      <dsp:nvSpPr>
        <dsp:cNvPr id="0" name=""/>
        <dsp:cNvSpPr/>
      </dsp:nvSpPr>
      <dsp:spPr>
        <a:xfrm>
          <a:off x="1256905" y="274650"/>
          <a:ext cx="1374621" cy="1374621"/>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nl-NL" sz="800" kern="1200"/>
            <a:t>Wond spoelen en desinfecteren (niet in slijmvliezen desinfecteren)</a:t>
          </a:r>
          <a:endParaRPr lang="en-US" sz="800" kern="1200"/>
        </a:p>
      </dsp:txBody>
      <dsp:txXfrm>
        <a:off x="1600560" y="274650"/>
        <a:ext cx="687311" cy="1134062"/>
      </dsp:txXfrm>
    </dsp:sp>
    <dsp:sp modelId="{7F3883B7-0326-483D-9478-72B1C7E70360}">
      <dsp:nvSpPr>
        <dsp:cNvPr id="0" name=""/>
        <dsp:cNvSpPr/>
      </dsp:nvSpPr>
      <dsp:spPr>
        <a:xfrm rot="3600000">
          <a:off x="2512907" y="999804"/>
          <a:ext cx="1374621" cy="1374621"/>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nl-NL" sz="800" kern="1200"/>
            <a:t>Binnen 2 uur melden</a:t>
          </a:r>
          <a:endParaRPr lang="en-US" sz="800" kern="1200"/>
        </a:p>
      </dsp:txBody>
      <dsp:txXfrm rot="-5400000">
        <a:off x="2737352" y="1283319"/>
        <a:ext cx="1134062" cy="687311"/>
      </dsp:txXfrm>
    </dsp:sp>
    <dsp:sp modelId="{856BBE4D-0BF4-4A8C-9CBF-C6DA1DCA1A1C}">
      <dsp:nvSpPr>
        <dsp:cNvPr id="0" name=""/>
        <dsp:cNvSpPr/>
      </dsp:nvSpPr>
      <dsp:spPr>
        <a:xfrm rot="7200000">
          <a:off x="2512907" y="2450110"/>
          <a:ext cx="1374621" cy="1374621"/>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nl-NL" sz="800" kern="1200"/>
            <a:t>Immuun voor Hep.B? Is de bron besmet met Hep.C of HIV?</a:t>
          </a:r>
          <a:endParaRPr lang="en-US" sz="800" kern="1200"/>
        </a:p>
      </dsp:txBody>
      <dsp:txXfrm rot="-5400000">
        <a:off x="2737352" y="2853904"/>
        <a:ext cx="1134062" cy="687311"/>
      </dsp:txXfrm>
    </dsp:sp>
    <dsp:sp modelId="{F354BC8F-5CB9-419A-AF78-13B8C13C58A5}">
      <dsp:nvSpPr>
        <dsp:cNvPr id="0" name=""/>
        <dsp:cNvSpPr/>
      </dsp:nvSpPr>
      <dsp:spPr>
        <a:xfrm rot="10800000">
          <a:off x="1256905" y="3175263"/>
          <a:ext cx="1374621" cy="1374621"/>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nl-NL" sz="800" kern="1200"/>
            <a:t>Bloed afgenomen</a:t>
          </a:r>
          <a:endParaRPr lang="en-US" sz="800" kern="1200"/>
        </a:p>
      </dsp:txBody>
      <dsp:txXfrm rot="10800000">
        <a:off x="1600560" y="3415822"/>
        <a:ext cx="687311" cy="1134062"/>
      </dsp:txXfrm>
    </dsp:sp>
    <dsp:sp modelId="{55F197FC-447D-4F1A-AD1B-9853F2392568}">
      <dsp:nvSpPr>
        <dsp:cNvPr id="0" name=""/>
        <dsp:cNvSpPr/>
      </dsp:nvSpPr>
      <dsp:spPr>
        <a:xfrm rot="14400000">
          <a:off x="902" y="2450110"/>
          <a:ext cx="1374621" cy="1374621"/>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nl-NL" sz="800" kern="1200"/>
            <a:t>Hep.B </a:t>
          </a:r>
          <a:r>
            <a:rPr lang="nl-NL" sz="800" kern="1200">
              <a:sym typeface="Wingdings" panose="05000000000000000000" pitchFamily="2" charset="2"/>
            </a:rPr>
            <a:t></a:t>
          </a:r>
          <a:r>
            <a:rPr lang="nl-NL" sz="800" kern="1200"/>
            <a:t> zie schema protocol</a:t>
          </a:r>
          <a:endParaRPr lang="en-US" sz="800" kern="1200"/>
        </a:p>
      </dsp:txBody>
      <dsp:txXfrm rot="5400000">
        <a:off x="17017" y="2853904"/>
        <a:ext cx="1134062" cy="687311"/>
      </dsp:txXfrm>
    </dsp:sp>
    <dsp:sp modelId="{E8B018D1-460F-4577-A322-13EC742C0E11}">
      <dsp:nvSpPr>
        <dsp:cNvPr id="0" name=""/>
        <dsp:cNvSpPr/>
      </dsp:nvSpPr>
      <dsp:spPr>
        <a:xfrm rot="18000000">
          <a:off x="902" y="999804"/>
          <a:ext cx="1374621" cy="1374621"/>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nl-NL" sz="800" kern="1200"/>
            <a:t>Risicogroepen Hep.C </a:t>
          </a:r>
          <a:r>
            <a:rPr lang="nl-NL" sz="800" kern="1200">
              <a:sym typeface="Wingdings" panose="05000000000000000000" pitchFamily="2" charset="2"/>
            </a:rPr>
            <a:t></a:t>
          </a:r>
          <a:r>
            <a:rPr lang="nl-NL" sz="800" kern="1200"/>
            <a:t> IV drugsgebruikers, dialysepatienten, mensen die veel bloedtransfusies hebben gehad</a:t>
          </a:r>
          <a:endParaRPr lang="en-US" sz="800" kern="1200"/>
        </a:p>
      </dsp:txBody>
      <dsp:txXfrm rot="5400000">
        <a:off x="17017" y="1283319"/>
        <a:ext cx="1134062" cy="68731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A7D6A-BC82-428F-B3ED-FE94455D0F65}" type="datetimeFigureOut">
              <a:rPr lang="nl-NL" smtClean="0"/>
              <a:pPr/>
              <a:t>21-2-2023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65991-72E7-4EFC-B357-9961E795FDC7}" type="slidenum">
              <a:rPr lang="nl-NL" smtClean="0"/>
              <a:pPr/>
              <a:t>‹nr.›</a:t>
            </a:fld>
            <a:endParaRPr lang="nl-NL"/>
          </a:p>
        </p:txBody>
      </p:sp>
    </p:spTree>
    <p:extLst>
      <p:ext uri="{BB962C8B-B14F-4D97-AF65-F5344CB8AC3E}">
        <p14:creationId xmlns:p14="http://schemas.microsoft.com/office/powerpoint/2010/main" val="3672227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Rangeer/</a:t>
            </a:r>
            <a:r>
              <a:rPr lang="nl-NL" dirty="0" err="1"/>
              <a:t>depotverwisseltechniek</a:t>
            </a:r>
            <a:r>
              <a:rPr lang="nl-NL" dirty="0"/>
              <a:t>: Depotwisseltechniek door 1 insteek meer dan 5ml op 2 verschillende plaatsen injecteren. Rangeertechniek wanneer </a:t>
            </a:r>
            <a:r>
              <a:rPr lang="nl-NL" dirty="0" err="1"/>
              <a:t>sc</a:t>
            </a:r>
            <a:r>
              <a:rPr lang="nl-NL" dirty="0"/>
              <a:t> weefsel is beschadigd of als de vloeistof dit zou kunnen doen. Druk met de hand op de huid, hierdoor verschuift de huid zijwaarts. Na injecteren en spuit eruit halen, huid loslaten. Vloeistof kan niet terugvloeien</a:t>
            </a:r>
          </a:p>
          <a:p>
            <a:r>
              <a:rPr lang="nl-NL" dirty="0"/>
              <a:t>Er mag niet geïnjecteerd worden in:</a:t>
            </a:r>
          </a:p>
          <a:p>
            <a:r>
              <a:rPr lang="nl-NL" dirty="0"/>
              <a:t>􀂄 een geopereerd of te opereren gebied;</a:t>
            </a:r>
          </a:p>
          <a:p>
            <a:r>
              <a:rPr lang="nl-NL" dirty="0"/>
              <a:t>􀂄 een hematoom;</a:t>
            </a:r>
          </a:p>
          <a:p>
            <a:r>
              <a:rPr lang="nl-NL" dirty="0"/>
              <a:t>􀂄 door vocht gezwollen of trombosegebied;</a:t>
            </a:r>
          </a:p>
          <a:p>
            <a:r>
              <a:rPr lang="nl-NL" dirty="0"/>
              <a:t>􀂄 verlamde ledematen;</a:t>
            </a:r>
          </a:p>
          <a:p>
            <a:r>
              <a:rPr lang="nl-NL" dirty="0"/>
              <a:t>􀂄 plaatsen die hard aanvoelen;</a:t>
            </a:r>
          </a:p>
          <a:p>
            <a:r>
              <a:rPr lang="nl-NL" dirty="0"/>
              <a:t>􀂄 plaatsen die er rood of blauw uitzien;</a:t>
            </a:r>
          </a:p>
          <a:p>
            <a:r>
              <a:rPr lang="nl-NL" dirty="0"/>
              <a:t>􀂄 een arm of been met een infuus of shunt.</a:t>
            </a:r>
          </a:p>
          <a:p>
            <a:endParaRPr lang="nl-NL" dirty="0"/>
          </a:p>
        </p:txBody>
      </p:sp>
      <p:sp>
        <p:nvSpPr>
          <p:cNvPr id="4" name="Tijdelijke aanduiding voor dianummer 3"/>
          <p:cNvSpPr>
            <a:spLocks noGrp="1"/>
          </p:cNvSpPr>
          <p:nvPr>
            <p:ph type="sldNum" sz="quarter" idx="10"/>
          </p:nvPr>
        </p:nvSpPr>
        <p:spPr/>
        <p:txBody>
          <a:bodyPr/>
          <a:lstStyle/>
          <a:p>
            <a:fld id="{1E065991-72E7-4EFC-B357-9961E795FDC7}" type="slidenum">
              <a:rPr lang="nl-NL" smtClean="0"/>
              <a:pPr/>
              <a:t>3</a:t>
            </a:fld>
            <a:endParaRPr lang="nl-NL"/>
          </a:p>
        </p:txBody>
      </p:sp>
    </p:spTree>
    <p:extLst>
      <p:ext uri="{BB962C8B-B14F-4D97-AF65-F5344CB8AC3E}">
        <p14:creationId xmlns:p14="http://schemas.microsoft.com/office/powerpoint/2010/main" val="104672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E065991-72E7-4EFC-B357-9961E795FDC7}" type="slidenum">
              <a:rPr lang="nl-NL" smtClean="0"/>
              <a:pPr/>
              <a:t>6</a:t>
            </a:fld>
            <a:endParaRPr lang="nl-NL"/>
          </a:p>
        </p:txBody>
      </p:sp>
    </p:spTree>
    <p:extLst>
      <p:ext uri="{BB962C8B-B14F-4D97-AF65-F5344CB8AC3E}">
        <p14:creationId xmlns:p14="http://schemas.microsoft.com/office/powerpoint/2010/main" val="144456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Grote bloedvaten</a:t>
            </a:r>
          </a:p>
          <a:p>
            <a:r>
              <a:rPr lang="nl-NL" dirty="0"/>
              <a:t>Littekenweefsel</a:t>
            </a:r>
          </a:p>
          <a:p>
            <a:r>
              <a:rPr lang="nl-NL" dirty="0"/>
              <a:t>Plaatsen die ontstoken, pijnlijk, of hard zijn.</a:t>
            </a:r>
          </a:p>
          <a:p>
            <a:r>
              <a:rPr lang="nl-NL" dirty="0"/>
              <a:t>Verlamde ledematen</a:t>
            </a:r>
          </a:p>
          <a:p>
            <a:r>
              <a:rPr lang="nl-NL" dirty="0"/>
              <a:t>Ledematen met trombose of oedeem.</a:t>
            </a:r>
          </a:p>
          <a:p>
            <a:r>
              <a:rPr lang="nl-NL" dirty="0"/>
              <a:t>Plaatsen met hematomen</a:t>
            </a:r>
          </a:p>
          <a:p>
            <a:r>
              <a:rPr lang="nl-NL" dirty="0"/>
              <a:t>Een geopereerd of te opereren gebied</a:t>
            </a:r>
          </a:p>
          <a:p>
            <a:r>
              <a:rPr lang="nl-NL" dirty="0"/>
              <a:t>Binnen een omtrek van 2 cm van de vorige injectieplaats</a:t>
            </a:r>
          </a:p>
          <a:p>
            <a:r>
              <a:rPr lang="nl-NL" dirty="0"/>
              <a:t>In arm of been waarvan lymfklieren verwijderd zijn</a:t>
            </a:r>
          </a:p>
        </p:txBody>
      </p:sp>
      <p:sp>
        <p:nvSpPr>
          <p:cNvPr id="4" name="Tijdelijke aanduiding voor dianummer 3"/>
          <p:cNvSpPr>
            <a:spLocks noGrp="1"/>
          </p:cNvSpPr>
          <p:nvPr>
            <p:ph type="sldNum" sz="quarter" idx="10"/>
          </p:nvPr>
        </p:nvSpPr>
        <p:spPr/>
        <p:txBody>
          <a:bodyPr/>
          <a:lstStyle/>
          <a:p>
            <a:fld id="{1E065991-72E7-4EFC-B357-9961E795FDC7}" type="slidenum">
              <a:rPr lang="nl-NL" smtClean="0"/>
              <a:pPr/>
              <a:t>8</a:t>
            </a:fld>
            <a:endParaRPr lang="nl-NL"/>
          </a:p>
        </p:txBody>
      </p:sp>
    </p:spTree>
    <p:extLst>
      <p:ext uri="{BB962C8B-B14F-4D97-AF65-F5344CB8AC3E}">
        <p14:creationId xmlns:p14="http://schemas.microsoft.com/office/powerpoint/2010/main" val="362066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355" name="Rectangle 105"/>
          <p:cNvSpPr/>
          <p:nvPr/>
        </p:nvSpPr>
        <p:spPr>
          <a:xfrm rot="2700000">
            <a:off x="7446946" y="993285"/>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9" name="Group 408"/>
          <p:cNvGrpSpPr/>
          <p:nvPr/>
        </p:nvGrpSpPr>
        <p:grpSpPr>
          <a:xfrm>
            <a:off x="0" y="420256"/>
            <a:ext cx="9144000" cy="3795497"/>
            <a:chOff x="0" y="420256"/>
            <a:chExt cx="12188952" cy="3795497"/>
          </a:xfrm>
        </p:grpSpPr>
        <p:cxnSp>
          <p:nvCxnSpPr>
            <p:cNvPr id="410" name="Straight Connector 409"/>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9" name="Freeform 4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4" name="Oval 463"/>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5"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6" name="Oval 465"/>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7" name="Oval 466"/>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8" name="Oval 467"/>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9" name="Oval 468"/>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0" name="Oval 469"/>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1" name="Oval 470"/>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2" name="Oval 471"/>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3" name="Oval 472"/>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4" name="Oval 473"/>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5"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6"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7"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8"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9"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0"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1"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2"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3"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4"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6" name="Oval 485"/>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7" name="Oval 486"/>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8" name="Oval 487"/>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9" name="Oval 488"/>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0" name="Oval 489"/>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 name="Oval 490"/>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2" name="Oval 491"/>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3" name="Oval 492"/>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4" name="Oval 493"/>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5" name="Oval 494"/>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6" name="Oval 495"/>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6"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7"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8"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9"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0"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1"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4"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5"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6"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7"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8"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9"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0"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1"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2"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3" name="Oval 522"/>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4" name="Oval 523"/>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5" name="Oval 524"/>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6" name="Oval 525"/>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7" name="Oval 526"/>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8" name="Oval 527"/>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9" name="Oval 528"/>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0" name="Oval 529"/>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1" name="Oval 530"/>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2" name="Oval 531"/>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Oval 543"/>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Oval 544"/>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Oval 545"/>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Oval 546"/>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Oval 547"/>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Oval 548"/>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Oval 549"/>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Oval 550"/>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Oval 551"/>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Oval 552"/>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Oval 553"/>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Oval 566"/>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Oval 567"/>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Oval 568"/>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Oval 569"/>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Oval 570"/>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Oval 571"/>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Oval 572"/>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Oval 573"/>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Oval 574"/>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Oval 575"/>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Oval 587"/>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Oval 588"/>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Oval 589"/>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Oval 590"/>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592"/>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Oval 610"/>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Oval 611"/>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Oval 612"/>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Oval 613"/>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Oval 614"/>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Oval 615"/>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Oval 616"/>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Oval 617"/>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Oval 618"/>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Oval 619"/>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63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Oval 63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Oval 63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Oval 63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Oval 63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Oval 64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Oval 64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Oval 65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Oval 65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Oval 65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Oval 65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Oval 65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Oval 65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Oval 66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Oval 66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Oval 66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Oval 66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Oval 683"/>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Oval 684"/>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Oval 685"/>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1" name="Oval 70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2" name="Oval 701"/>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3" name="Oval 702"/>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4" name="Oval 703"/>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5" name="Oval 704"/>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6" name="Oval 705"/>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7" name="Oval 706"/>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8" name="Oval 707"/>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9" name="Oval 708"/>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0" name="Oval 709"/>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1" name="Oval 71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2" name="Oval 711"/>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3" name="Oval 712"/>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4" name="Oval 713"/>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5" name="Oval 714"/>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6" name="Oval 715"/>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7" name="Oval 716"/>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8" name="Oval 717"/>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9" name="Oval 718"/>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0" name="Oval 719"/>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1" name="Oval 720"/>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2" name="Oval 721"/>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3" name="Oval 722"/>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4" name="Oval 723"/>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5" name="Oval 724"/>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6" name="Oval 725"/>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7" name="Oval 726"/>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8" name="Oval 727"/>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9" name="Oval 728"/>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0" name="Oval 729"/>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1" name="Oval 730"/>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2" name="Oval 73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3" name="Oval 732"/>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4" name="Oval 733"/>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5" name="Oval 734"/>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6" name="Oval 735"/>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7" name="Oval 736"/>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8" name="Oval 737"/>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9" name="Oval 738"/>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0" name="Oval 739"/>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1" name="Oval 740"/>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2" name="Oval 74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3" name="Oval 742"/>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4" name="Oval 743"/>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5" name="Oval 744"/>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6" name="Oval 74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7" name="Oval 74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8" name="Oval 74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9" name="Oval 74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0" name="Oval 74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1" name="Oval 75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2" name="Oval 75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3" name="Oval 752"/>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4" name="Oval 753"/>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nl-NL"/>
              <a:t>Klik om de stijl te bewerken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5033278F-E30D-499D-97FB-F877DA8B55CB}" type="datetimeFigureOut">
              <a:rPr lang="nl-NL" smtClean="0"/>
              <a:pPr/>
              <a:t>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411E450-18DA-46A8-AEC7-13FCF5D61166}" type="slidenum">
              <a:rPr lang="nl-NL" smtClean="0"/>
              <a:pPr/>
              <a:t>‹nr.›</a:t>
            </a:fld>
            <a:endParaRPr lang="nl-NL"/>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72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33278F-E30D-499D-97FB-F877DA8B55CB}" type="datetimeFigureOut">
              <a:rPr lang="nl-NL" smtClean="0"/>
              <a:pPr/>
              <a:t>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411E450-18DA-46A8-AEC7-13FCF5D61166}" type="slidenum">
              <a:rPr lang="nl-NL" smtClean="0"/>
              <a:pPr/>
              <a:t>‹nr.›</a:t>
            </a:fld>
            <a:endParaRPr lang="nl-NL"/>
          </a:p>
        </p:txBody>
      </p:sp>
    </p:spTree>
    <p:extLst>
      <p:ext uri="{BB962C8B-B14F-4D97-AF65-F5344CB8AC3E}">
        <p14:creationId xmlns:p14="http://schemas.microsoft.com/office/powerpoint/2010/main" val="288793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nl-NL"/>
              <a:t>Klik om de stijl te bewerken</a:t>
            </a:r>
            <a:endParaRPr lang="en-US" dirty="0"/>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33278F-E30D-499D-97FB-F877DA8B55CB}" type="datetimeFigureOut">
              <a:rPr lang="nl-NL" smtClean="0"/>
              <a:pPr/>
              <a:t>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411E450-18DA-46A8-AEC7-13FCF5D61166}" type="slidenum">
              <a:rPr lang="nl-NL" smtClean="0"/>
              <a:pPr/>
              <a:t>‹nr.›</a:t>
            </a:fld>
            <a:endParaRPr lang="nl-NL"/>
          </a:p>
        </p:txBody>
      </p:sp>
      <p:cxnSp>
        <p:nvCxnSpPr>
          <p:cNvPr id="7" name="Straight Connector 6"/>
          <p:cNvCxnSpPr/>
          <p:nvPr/>
        </p:nvCxnSpPr>
        <p:spPr>
          <a:xfrm rot="5400000" flipV="1">
            <a:off x="7543800" y="173563"/>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36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33278F-E30D-499D-97FB-F877DA8B55CB}" type="datetimeFigureOut">
              <a:rPr lang="nl-NL" smtClean="0"/>
              <a:pPr/>
              <a:t>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411E450-18DA-46A8-AEC7-13FCF5D61166}" type="slidenum">
              <a:rPr lang="nl-NL" smtClean="0"/>
              <a:pPr/>
              <a:t>‹nr.›</a:t>
            </a:fld>
            <a:endParaRPr lang="nl-NL"/>
          </a:p>
        </p:txBody>
      </p:sp>
    </p:spTree>
    <p:extLst>
      <p:ext uri="{BB962C8B-B14F-4D97-AF65-F5344CB8AC3E}">
        <p14:creationId xmlns:p14="http://schemas.microsoft.com/office/powerpoint/2010/main" val="416776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9" name="Group 8"/>
          <p:cNvGrpSpPr/>
          <p:nvPr/>
        </p:nvGrpSpPr>
        <p:grpSpPr>
          <a:xfrm>
            <a:off x="0" y="420256"/>
            <a:ext cx="9144000" cy="3795497"/>
            <a:chOff x="0" y="420256"/>
            <a:chExt cx="12188952" cy="3795497"/>
          </a:xfrm>
        </p:grpSpPr>
        <p:cxnSp>
          <p:nvCxnSpPr>
            <p:cNvPr id="10" name="Straight Connector 9"/>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9"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8"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8"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9"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 name="Oval 189"/>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 name="Oval 191"/>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Oval 192"/>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Oval 193"/>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Oval 194"/>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Oval 195"/>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 name="Oval 196"/>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Oval 197"/>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Oval 198"/>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Oval 199"/>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1" name="Oval 200"/>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Oval 201"/>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3" name="Oval 202"/>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 name="Oval 203"/>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 name="Oval 204"/>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 name="Oval 205"/>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7" name="Oval 206"/>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 name="Oval 207"/>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9" name="Oval 208"/>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0" name="Oval 209"/>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 name="Oval 210"/>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4"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Oval 214"/>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6" name="Oval 215"/>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7" name="Oval 216"/>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8" name="Oval 217"/>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9" name="Oval 218"/>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Oval 219"/>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1" name="Oval 220"/>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Oval 221"/>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3" name="Oval 222"/>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4" name="Oval 223"/>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 name="Oval 224"/>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 name="Oval 225"/>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Oval 226"/>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Oval 227"/>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9" name="Oval 228"/>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0" name="Oval 229"/>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1" name="Oval 230"/>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2" name="Oval 231"/>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3" name="Oval 232"/>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4" name="Oval 233"/>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 name="Oval 234"/>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6" name="Oval 235"/>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7" name="Oval 236"/>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8" name="Oval 237"/>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9" name="Oval 238"/>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0" name="Oval 239"/>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1" name="Oval 240"/>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2" name="Oval 241"/>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3" name="Oval 242"/>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4" name="Oval 243"/>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 name="Oval 244"/>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6" name="Oval 245"/>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7" name="Oval 246"/>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8" name="Oval 247"/>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9" name="Oval 248"/>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0" name="Oval 249"/>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1" name="Oval 250"/>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2" name="Oval 251"/>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3" name="Oval 252"/>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4" name="Oval 253"/>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5" name="Oval 254"/>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 name="Oval 255"/>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7" name="Oval 256"/>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8" name="Oval 257"/>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9" name="Oval 258"/>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0" name="Oval 259"/>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1" name="Oval 260"/>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2" name="Oval 261"/>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3" name="Oval 262"/>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4" name="Oval 263"/>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5" name="Oval 264"/>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6" name="Oval 265"/>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7" name="Oval 266"/>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8" name="Oval 267"/>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9" name="Oval 268"/>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0" name="Oval 269"/>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1" name="Oval 270"/>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2" name="Oval 271"/>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3" name="Oval 272"/>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4" name="Oval 273"/>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5" name="Oval 274"/>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 name="Oval 275"/>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7" name="Oval 276"/>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Oval 277"/>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9" name="Oval 278"/>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0" name="Oval 279"/>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1" name="Oval 280"/>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2" name="Oval 281"/>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3" name="Oval 282"/>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4" name="Oval 283"/>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5" name="Oval 284"/>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 name="Oval 285"/>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7" name="Oval 286"/>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8" name="Oval 287"/>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9" name="Oval 288"/>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0" name="Oval 289"/>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1" name="Oval 290"/>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2" name="Oval 291"/>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3" name="Oval 292"/>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4" name="Oval 293"/>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5" name="Oval 294"/>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 name="Oval 295"/>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7" name="Oval 296"/>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8" name="Oval 297"/>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0" name="Oval 299"/>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1" name="Oval 300"/>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2" name="Oval 301"/>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3" name="Oval 302"/>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4" name="Oval 303"/>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5" name="Oval 304"/>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6" name="Oval 305"/>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7" name="Oval 306"/>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8" name="Oval 307"/>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9" name="Oval 308"/>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0" name="Oval 309"/>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1" name="Oval 310"/>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2" name="Oval 311"/>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3" name="Oval 312"/>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4" name="Oval 313"/>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5" name="Oval 314"/>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6" name="Oval 315"/>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7" name="Oval 316"/>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8" name="Oval 317"/>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9" name="Oval 318"/>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0" name="Oval 319"/>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1" name="Oval 320"/>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2" name="Oval 321"/>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3" name="Oval 322"/>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4" name="Oval 323"/>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5" name="Oval 324"/>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6" name="Oval 325"/>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7" name="Oval 326"/>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8" name="Oval 327"/>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9" name="Oval 328"/>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0" name="Oval 329"/>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1" name="Oval 330"/>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2" name="Oval 331"/>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3" name="Oval 332"/>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4" name="Oval 333"/>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5" name="Oval 334"/>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6" name="Oval 335"/>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7" name="Oval 336"/>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8" name="Oval 337"/>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9" name="Oval 338"/>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0" name="Oval 339"/>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1" name="Oval 340"/>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2" name="Oval 341"/>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3" name="Oval 342"/>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4" name="Oval 343"/>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5" name="Oval 344"/>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6" name="Oval 345"/>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7" name="Oval 346"/>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8" name="Oval 347"/>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9" name="Oval 348"/>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0" name="Oval 349"/>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1" name="Oval 350"/>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2" name="Oval 351"/>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3" name="Oval 352"/>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4" name="Oval 353"/>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nl-NL"/>
              <a:t>Klik om de stijl te bewerken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033278F-E30D-499D-97FB-F877DA8B55CB}" type="datetimeFigureOut">
              <a:rPr lang="nl-NL" smtClean="0"/>
              <a:pPr/>
              <a:t>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411E450-18DA-46A8-AEC7-13FCF5D61166}" type="slidenum">
              <a:rPr lang="nl-NL" smtClean="0"/>
              <a:pPr/>
              <a:t>‹nr.›</a:t>
            </a:fld>
            <a:endParaRPr lang="nl-NL"/>
          </a:p>
        </p:txBody>
      </p:sp>
      <p:cxnSp>
        <p:nvCxnSpPr>
          <p:cNvPr id="8" name="Straight Connector 7"/>
          <p:cNvCxnSpPr/>
          <p:nvPr/>
        </p:nvCxnSpPr>
        <p:spPr>
          <a:xfrm flipV="1">
            <a:off x="629013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2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nl-NL"/>
              <a:t>Klik om de stijl te bewerken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033278F-E30D-499D-97FB-F877DA8B55CB}" type="datetimeFigureOut">
              <a:rPr lang="nl-NL" smtClean="0"/>
              <a:pPr/>
              <a:t>21-2-2023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411E450-18DA-46A8-AEC7-13FCF5D61166}" type="slidenum">
              <a:rPr lang="nl-NL" smtClean="0"/>
              <a:pPr/>
              <a:t>‹nr.›</a:t>
            </a:fld>
            <a:endParaRPr lang="nl-NL"/>
          </a:p>
        </p:txBody>
      </p:sp>
    </p:spTree>
    <p:extLst>
      <p:ext uri="{BB962C8B-B14F-4D97-AF65-F5344CB8AC3E}">
        <p14:creationId xmlns:p14="http://schemas.microsoft.com/office/powerpoint/2010/main" val="54417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nl-NL"/>
              <a:t>Klik om de stijl te bewerken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768096" y="2967788"/>
            <a:ext cx="356616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Tekststijl van het model bewerken</a:t>
            </a:r>
          </a:p>
        </p:txBody>
      </p:sp>
      <p:sp>
        <p:nvSpPr>
          <p:cNvPr id="6" name="Content Placeholder 5"/>
          <p:cNvSpPr>
            <a:spLocks noGrp="1"/>
          </p:cNvSpPr>
          <p:nvPr>
            <p:ph sz="quarter" idx="4"/>
          </p:nvPr>
        </p:nvSpPr>
        <p:spPr>
          <a:xfrm>
            <a:off x="4491990" y="2967788"/>
            <a:ext cx="356616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033278F-E30D-499D-97FB-F877DA8B55CB}" type="datetimeFigureOut">
              <a:rPr lang="nl-NL" smtClean="0"/>
              <a:pPr/>
              <a:t>21-2-2023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411E450-18DA-46A8-AEC7-13FCF5D61166}" type="slidenum">
              <a:rPr lang="nl-NL" smtClean="0"/>
              <a:pPr/>
              <a:t>‹nr.›</a:t>
            </a:fld>
            <a:endParaRPr lang="nl-NL"/>
          </a:p>
        </p:txBody>
      </p:sp>
    </p:spTree>
    <p:extLst>
      <p:ext uri="{BB962C8B-B14F-4D97-AF65-F5344CB8AC3E}">
        <p14:creationId xmlns:p14="http://schemas.microsoft.com/office/powerpoint/2010/main" val="349448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5033278F-E30D-499D-97FB-F877DA8B55CB}" type="datetimeFigureOut">
              <a:rPr lang="nl-NL" smtClean="0"/>
              <a:pPr/>
              <a:t>21-2-2023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411E450-18DA-46A8-AEC7-13FCF5D61166}" type="slidenum">
              <a:rPr lang="nl-NL" smtClean="0"/>
              <a:pPr/>
              <a:t>‹nr.›</a:t>
            </a:fld>
            <a:endParaRPr lang="nl-NL"/>
          </a:p>
        </p:txBody>
      </p:sp>
    </p:spTree>
    <p:extLst>
      <p:ext uri="{BB962C8B-B14F-4D97-AF65-F5344CB8AC3E}">
        <p14:creationId xmlns:p14="http://schemas.microsoft.com/office/powerpoint/2010/main" val="42936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3278F-E30D-499D-97FB-F877DA8B55CB}" type="datetimeFigureOut">
              <a:rPr lang="nl-NL" smtClean="0"/>
              <a:pPr/>
              <a:t>21-2-2023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411E450-18DA-46A8-AEC7-13FCF5D61166}" type="slidenum">
              <a:rPr lang="nl-NL" smtClean="0"/>
              <a:pPr/>
              <a:t>‹nr.›</a:t>
            </a:fld>
            <a:endParaRPr lang="nl-NL"/>
          </a:p>
        </p:txBody>
      </p:sp>
    </p:spTree>
    <p:extLst>
      <p:ext uri="{BB962C8B-B14F-4D97-AF65-F5344CB8AC3E}">
        <p14:creationId xmlns:p14="http://schemas.microsoft.com/office/powerpoint/2010/main" val="2346785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nl-NL"/>
              <a:t>Klik om de stijl te bewerken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5033278F-E30D-499D-97FB-F877DA8B55CB}" type="datetimeFigureOut">
              <a:rPr lang="nl-NL" smtClean="0"/>
              <a:pPr/>
              <a:t>21-2-2023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411E450-18DA-46A8-AEC7-13FCF5D61166}" type="slidenum">
              <a:rPr lang="nl-NL" smtClean="0"/>
              <a:pPr/>
              <a:t>‹nr.›</a:t>
            </a:fld>
            <a:endParaRPr lang="nl-NL"/>
          </a:p>
        </p:txBody>
      </p:sp>
    </p:spTree>
    <p:extLst>
      <p:ext uri="{BB962C8B-B14F-4D97-AF65-F5344CB8AC3E}">
        <p14:creationId xmlns:p14="http://schemas.microsoft.com/office/powerpoint/2010/main" val="181240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nl-NL"/>
              <a:t>Klik om de stijl te bewerken</a:t>
            </a:r>
            <a:endParaRPr lang="en-US" dirty="0"/>
          </a:p>
        </p:txBody>
      </p:sp>
      <p:sp>
        <p:nvSpPr>
          <p:cNvPr id="3" name="Picture Placeholder 2"/>
          <p:cNvSpPr>
            <a:spLocks noGrp="1" noChangeAspect="1"/>
          </p:cNvSpPr>
          <p:nvPr>
            <p:ph type="pic" idx="1"/>
          </p:nvPr>
        </p:nvSpPr>
        <p:spPr>
          <a:xfrm>
            <a:off x="0" y="-1"/>
            <a:ext cx="9141714" cy="4572000"/>
          </a:xfrm>
          <a:solidFill>
            <a:schemeClr val="accent3">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5033278F-E30D-499D-97FB-F877DA8B55CB}" type="datetimeFigureOut">
              <a:rPr lang="nl-NL" smtClean="0"/>
              <a:pPr/>
              <a:t>21-2-2023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411E450-18DA-46A8-AEC7-13FCF5D61166}" type="slidenum">
              <a:rPr lang="nl-NL" smtClean="0"/>
              <a:pPr/>
              <a:t>‹nr.›</a:t>
            </a:fld>
            <a:endParaRPr lang="nl-NL"/>
          </a:p>
        </p:txBody>
      </p:sp>
      <p:cxnSp>
        <p:nvCxnSpPr>
          <p:cNvPr id="9" name="Straight Connector 8"/>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62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768096" y="2286000"/>
            <a:ext cx="7290054" cy="4023360"/>
          </a:xfrm>
          <a:prstGeom prst="rect">
            <a:avLst/>
          </a:prstGeom>
        </p:spPr>
        <p:txBody>
          <a:bodyPr vert="horz" lIns="45720" tIns="45720" rIns="4572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033278F-E30D-499D-97FB-F877DA8B55CB}" type="datetimeFigureOut">
              <a:rPr lang="nl-NL" smtClean="0"/>
              <a:pPr/>
              <a:t>21-2-2023</a:t>
            </a:fld>
            <a:endParaRPr lang="nl-NL"/>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411E450-18DA-46A8-AEC7-13FCF5D61166}" type="slidenum">
              <a:rPr lang="nl-NL" smtClean="0"/>
              <a:pPr/>
              <a:t>‹nr.›</a:t>
            </a:fld>
            <a:endParaRPr lang="nl-NL"/>
          </a:p>
        </p:txBody>
      </p:sp>
      <p:cxnSp>
        <p:nvCxnSpPr>
          <p:cNvPr id="7" name="Straight Connector 6"/>
          <p:cNvCxnSpPr/>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5936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youtube.com/watch?v=-3rQCtO-xq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Intramusculair injecteren</a:t>
            </a:r>
          </a:p>
        </p:txBody>
      </p:sp>
      <p:sp>
        <p:nvSpPr>
          <p:cNvPr id="3" name="Ondertitel 2"/>
          <p:cNvSpPr>
            <a:spLocks noGrp="1"/>
          </p:cNvSpPr>
          <p:nvPr>
            <p:ph type="subTitle" idx="1"/>
          </p:nvPr>
        </p:nvSpPr>
        <p:spPr/>
        <p:txBody>
          <a:bodyPr/>
          <a:lstStyle/>
          <a:p>
            <a:endParaRPr lang="nl-NL" b="1" dirty="0"/>
          </a:p>
        </p:txBody>
      </p:sp>
      <p:pic>
        <p:nvPicPr>
          <p:cNvPr id="4" name="Afbeelding 3"/>
          <p:cNvPicPr>
            <a:picLocks noChangeAspect="1"/>
          </p:cNvPicPr>
          <p:nvPr/>
        </p:nvPicPr>
        <p:blipFill>
          <a:blip r:embed="rId2"/>
          <a:stretch>
            <a:fillRect/>
          </a:stretch>
        </p:blipFill>
        <p:spPr>
          <a:xfrm>
            <a:off x="2051720" y="1412776"/>
            <a:ext cx="5322830" cy="2376264"/>
          </a:xfrm>
          <a:prstGeom prst="rect">
            <a:avLst/>
          </a:prstGeom>
        </p:spPr>
      </p:pic>
    </p:spTree>
    <p:extLst>
      <p:ext uri="{BB962C8B-B14F-4D97-AF65-F5344CB8AC3E}">
        <p14:creationId xmlns:p14="http://schemas.microsoft.com/office/powerpoint/2010/main" val="3908130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Nog vragen over deze techniek en toedieningsvorm?</a:t>
            </a:r>
          </a:p>
        </p:txBody>
      </p:sp>
      <p:sp>
        <p:nvSpPr>
          <p:cNvPr id="3" name="Tijdelijke aanduiding voor inhoud 2"/>
          <p:cNvSpPr>
            <a:spLocks noGrp="1"/>
          </p:cNvSpPr>
          <p:nvPr>
            <p:ph idx="1"/>
          </p:nvPr>
        </p:nvSpPr>
        <p:spPr/>
        <p:txBody>
          <a:bodyPr/>
          <a:lstStyle/>
          <a:p>
            <a:r>
              <a:rPr lang="nl-NL" dirty="0"/>
              <a:t>Vragen uit de gelezen protocollen en boek?</a:t>
            </a:r>
          </a:p>
        </p:txBody>
      </p:sp>
      <p:pic>
        <p:nvPicPr>
          <p:cNvPr id="4" name="Afbeelding 3"/>
          <p:cNvPicPr>
            <a:picLocks noChangeAspect="1"/>
          </p:cNvPicPr>
          <p:nvPr/>
        </p:nvPicPr>
        <p:blipFill>
          <a:blip r:embed="rId2"/>
          <a:stretch>
            <a:fillRect/>
          </a:stretch>
        </p:blipFill>
        <p:spPr>
          <a:xfrm>
            <a:off x="3635896" y="3356992"/>
            <a:ext cx="1990725" cy="2305050"/>
          </a:xfrm>
          <a:prstGeom prst="rect">
            <a:avLst/>
          </a:prstGeom>
        </p:spPr>
      </p:pic>
    </p:spTree>
    <p:extLst>
      <p:ext uri="{BB962C8B-B14F-4D97-AF65-F5344CB8AC3E}">
        <p14:creationId xmlns:p14="http://schemas.microsoft.com/office/powerpoint/2010/main" val="1159994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6BA3B9B-A5EE-4E60-B809-932268261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768096" y="585216"/>
            <a:ext cx="2834314" cy="1499616"/>
          </a:xfrm>
        </p:spPr>
        <p:txBody>
          <a:bodyPr>
            <a:normAutofit/>
          </a:bodyPr>
          <a:lstStyle/>
          <a:p>
            <a:r>
              <a:rPr lang="nl-NL" sz="3700">
                <a:solidFill>
                  <a:srgbClr val="FFFFFF"/>
                </a:solidFill>
              </a:rPr>
              <a:t>Prikaccidenten</a:t>
            </a:r>
          </a:p>
        </p:txBody>
      </p:sp>
      <p:cxnSp>
        <p:nvCxnSpPr>
          <p:cNvPr id="2057" name="Straight Connector 2056">
            <a:extLst>
              <a:ext uri="{FF2B5EF4-FFF2-40B4-BE49-F238E27FC236}">
                <a16:creationId xmlns:a16="http://schemas.microsoft.com/office/drawing/2014/main" id="{2F119B9D-EB57-4E21-A62E-D4EB28B107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768096" y="1988840"/>
            <a:ext cx="2843784" cy="4229080"/>
          </a:xfrm>
        </p:spPr>
        <p:txBody>
          <a:bodyPr>
            <a:normAutofit/>
          </a:bodyPr>
          <a:lstStyle/>
          <a:p>
            <a:r>
              <a:rPr lang="nl-NL" sz="1600" dirty="0">
                <a:solidFill>
                  <a:srgbClr val="FFFFFF"/>
                </a:solidFill>
              </a:rPr>
              <a:t>85% van de prikaccidenten komt in de zorgsector voor</a:t>
            </a:r>
          </a:p>
          <a:p>
            <a:r>
              <a:rPr lang="nl-NL" sz="1600" dirty="0">
                <a:solidFill>
                  <a:srgbClr val="FFFFFF"/>
                </a:solidFill>
              </a:rPr>
              <a:t>Hoe voorkomen?</a:t>
            </a:r>
          </a:p>
          <a:p>
            <a:r>
              <a:rPr lang="nl-NL" sz="1600" dirty="0">
                <a:solidFill>
                  <a:srgbClr val="FFFFFF"/>
                </a:solidFill>
              </a:rPr>
              <a:t>Zorgvuldig werken in een goed verlichte ruimte, met genoeg werkruimte er omheen;</a:t>
            </a:r>
          </a:p>
          <a:p>
            <a:r>
              <a:rPr lang="nl-NL" sz="1600" dirty="0">
                <a:solidFill>
                  <a:srgbClr val="FFFFFF"/>
                </a:solidFill>
              </a:rPr>
              <a:t>Voorkomen van haast en gejaagdheid bij het werken met (mogelijk) besmet en/of scherp materiaal;</a:t>
            </a:r>
          </a:p>
          <a:p>
            <a:r>
              <a:rPr lang="nl-NL" sz="1600" dirty="0">
                <a:solidFill>
                  <a:srgbClr val="FFFFFF"/>
                </a:solidFill>
              </a:rPr>
              <a:t>Wanneer met een gereed gemaakte spuit moet worden gelopen, wordt deze in een bakje/bekkentje gelegd;</a:t>
            </a:r>
          </a:p>
        </p:txBody>
      </p:sp>
      <p:pic>
        <p:nvPicPr>
          <p:cNvPr id="2050" name="Picture 2" descr="http://www.bd.com/europe/safety/nl/images/chart2.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2311202"/>
            <a:ext cx="4091940" cy="223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4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BA3B9B-A5EE-4E60-B809-932268261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768096" y="585216"/>
            <a:ext cx="2834314" cy="1499616"/>
          </a:xfrm>
        </p:spPr>
        <p:txBody>
          <a:bodyPr>
            <a:normAutofit/>
          </a:bodyPr>
          <a:lstStyle/>
          <a:p>
            <a:r>
              <a:rPr lang="nl-NL" sz="3700">
                <a:solidFill>
                  <a:srgbClr val="FFFFFF"/>
                </a:solidFill>
              </a:rPr>
              <a:t>Prikaccidenten  voorkomen </a:t>
            </a:r>
          </a:p>
        </p:txBody>
      </p:sp>
      <p:cxnSp>
        <p:nvCxnSpPr>
          <p:cNvPr id="11" name="Straight Connector 10">
            <a:extLst>
              <a:ext uri="{FF2B5EF4-FFF2-40B4-BE49-F238E27FC236}">
                <a16:creationId xmlns:a16="http://schemas.microsoft.com/office/drawing/2014/main" id="{2F119B9D-EB57-4E21-A62E-D4EB28B107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768096" y="2286000"/>
            <a:ext cx="2843784" cy="3931920"/>
          </a:xfrm>
        </p:spPr>
        <p:txBody>
          <a:bodyPr>
            <a:normAutofit/>
          </a:bodyPr>
          <a:lstStyle/>
          <a:p>
            <a:r>
              <a:rPr lang="nl-NL" sz="1400">
                <a:solidFill>
                  <a:srgbClr val="FFFFFF"/>
                </a:solidFill>
              </a:rPr>
              <a:t>Nooit terugplaatsen van gebruikte naalden in de plastic beschermhoes, de naald direct in naaldenbeker doen.</a:t>
            </a:r>
            <a:br>
              <a:rPr lang="nl-NL" sz="1400">
                <a:solidFill>
                  <a:srgbClr val="FFFFFF"/>
                </a:solidFill>
              </a:rPr>
            </a:br>
            <a:r>
              <a:rPr lang="nl-NL" sz="1400">
                <a:solidFill>
                  <a:srgbClr val="FFFFFF"/>
                </a:solidFill>
              </a:rPr>
              <a:t>Naalden mogen nooit in een plastic vuilniszak worden gedaan;</a:t>
            </a:r>
          </a:p>
          <a:p>
            <a:r>
              <a:rPr lang="nl-NL" sz="1400">
                <a:solidFill>
                  <a:srgbClr val="FFFFFF"/>
                </a:solidFill>
              </a:rPr>
              <a:t>De naald bij voorkeur niet verwijderen van de spuit. Naalden mogen niet worden gebogen, afgebroken of anderszins worden gemanipuleerd.</a:t>
            </a:r>
          </a:p>
          <a:p>
            <a:pPr marL="68580" indent="0">
              <a:buNone/>
            </a:pPr>
            <a:endParaRPr lang="nl-NL" sz="1400">
              <a:solidFill>
                <a:srgbClr val="FFFFFF"/>
              </a:solidFill>
            </a:endParaRPr>
          </a:p>
          <a:p>
            <a:r>
              <a:rPr lang="nl-NL" sz="1400">
                <a:solidFill>
                  <a:srgbClr val="FFFFFF"/>
                </a:solidFill>
              </a:rPr>
              <a:t>Dit betekent dus dat je deze tijdens je werk en de toets...</a:t>
            </a:r>
          </a:p>
          <a:p>
            <a:pPr marL="0" indent="0">
              <a:buNone/>
            </a:pPr>
            <a:endParaRPr lang="nl-NL" sz="1400">
              <a:solidFill>
                <a:srgbClr val="FFFFFF"/>
              </a:solidFill>
            </a:endParaRPr>
          </a:p>
        </p:txBody>
      </p:sp>
      <p:pic>
        <p:nvPicPr>
          <p:cNvPr id="4" name="Afbeelding 3"/>
          <p:cNvPicPr>
            <a:picLocks noChangeAspect="1"/>
          </p:cNvPicPr>
          <p:nvPr/>
        </p:nvPicPr>
        <p:blipFill>
          <a:blip r:embed="rId2"/>
          <a:stretch>
            <a:fillRect/>
          </a:stretch>
        </p:blipFill>
        <p:spPr>
          <a:xfrm>
            <a:off x="4572000" y="1392123"/>
            <a:ext cx="4091940" cy="4073753"/>
          </a:xfrm>
          <a:prstGeom prst="rect">
            <a:avLst/>
          </a:prstGeom>
        </p:spPr>
      </p:pic>
    </p:spTree>
    <p:extLst>
      <p:ext uri="{BB962C8B-B14F-4D97-AF65-F5344CB8AC3E}">
        <p14:creationId xmlns:p14="http://schemas.microsoft.com/office/powerpoint/2010/main" val="302191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980728"/>
            <a:ext cx="7024744" cy="648072"/>
          </a:xfrm>
        </p:spPr>
        <p:txBody>
          <a:bodyPr>
            <a:normAutofit/>
          </a:bodyPr>
          <a:lstStyle/>
          <a:p>
            <a:r>
              <a:rPr lang="nl-NL" dirty="0"/>
              <a:t>Prikaccident en nu?</a:t>
            </a:r>
          </a:p>
        </p:txBody>
      </p:sp>
      <p:graphicFrame>
        <p:nvGraphicFramePr>
          <p:cNvPr id="8" name="Tijdelijke aanduiding voor inhoud 2">
            <a:extLst>
              <a:ext uri="{FF2B5EF4-FFF2-40B4-BE49-F238E27FC236}">
                <a16:creationId xmlns:a16="http://schemas.microsoft.com/office/drawing/2014/main" id="{FC0BCA6B-1148-5509-3975-25938AC7F59A}"/>
              </a:ext>
            </a:extLst>
          </p:cNvPr>
          <p:cNvGraphicFramePr>
            <a:graphicFrameLocks noGrp="1"/>
          </p:cNvGraphicFramePr>
          <p:nvPr>
            <p:ph idx="1"/>
          </p:nvPr>
        </p:nvGraphicFramePr>
        <p:xfrm>
          <a:off x="674137" y="2050612"/>
          <a:ext cx="388843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inhoud 2"/>
          <p:cNvSpPr txBox="1">
            <a:spLocks/>
          </p:cNvSpPr>
          <p:nvPr/>
        </p:nvSpPr>
        <p:spPr>
          <a:xfrm>
            <a:off x="4860032" y="2057250"/>
            <a:ext cx="3960557" cy="417646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a:lstStyle>
          <a:p>
            <a:r>
              <a:rPr lang="nl-NL" sz="1800" dirty="0"/>
              <a:t>Bron 1 </a:t>
            </a:r>
            <a:r>
              <a:rPr lang="nl-NL" sz="1800" dirty="0" err="1"/>
              <a:t>vd</a:t>
            </a:r>
            <a:r>
              <a:rPr lang="nl-NL" sz="1800" dirty="0"/>
              <a:t> risicogroepen? </a:t>
            </a:r>
            <a:r>
              <a:rPr lang="nl-NL" sz="1800" dirty="0">
                <a:sym typeface="Wingdings" pitchFamily="2" charset="2"/>
              </a:rPr>
              <a:t></a:t>
            </a:r>
            <a:r>
              <a:rPr lang="nl-NL" sz="1800" dirty="0"/>
              <a:t> na toestemming bron, bloed afnemen bij bron.</a:t>
            </a:r>
          </a:p>
          <a:p>
            <a:r>
              <a:rPr lang="nl-NL" sz="1800" dirty="0"/>
              <a:t>Wellicht </a:t>
            </a:r>
            <a:r>
              <a:rPr lang="nl-NL" sz="1800" dirty="0" err="1"/>
              <a:t>Hep.C</a:t>
            </a:r>
            <a:r>
              <a:rPr lang="nl-NL" sz="1800" dirty="0"/>
              <a:t>? </a:t>
            </a:r>
            <a:r>
              <a:rPr lang="nl-NL" sz="1800" dirty="0">
                <a:sym typeface="Wingdings" pitchFamily="2" charset="2"/>
              </a:rPr>
              <a:t> tot half jaar maandelijks PCR-test(polymerase chain </a:t>
            </a:r>
            <a:r>
              <a:rPr lang="nl-NL" sz="1800" dirty="0" err="1">
                <a:sym typeface="Wingdings" pitchFamily="2" charset="2"/>
              </a:rPr>
              <a:t>reaction</a:t>
            </a:r>
            <a:r>
              <a:rPr lang="nl-NL" sz="1800" dirty="0">
                <a:sym typeface="Wingdings" pitchFamily="2" charset="2"/>
              </a:rPr>
              <a:t>)(onderzoek van DNA) of bepalen serum </a:t>
            </a:r>
            <a:r>
              <a:rPr lang="nl-NL" sz="1800" dirty="0" err="1">
                <a:sym typeface="Wingdings" pitchFamily="2" charset="2"/>
              </a:rPr>
              <a:t>transaminasen</a:t>
            </a:r>
            <a:r>
              <a:rPr lang="nl-NL" sz="1800" dirty="0">
                <a:sym typeface="Wingdings" pitchFamily="2" charset="2"/>
              </a:rPr>
              <a:t> (leverwaarden)</a:t>
            </a:r>
          </a:p>
          <a:p>
            <a:r>
              <a:rPr lang="nl-NL" sz="1800" dirty="0">
                <a:sym typeface="Wingdings" pitchFamily="2" charset="2"/>
              </a:rPr>
              <a:t>HIV risico factoren: diepe verwonding, zichtbaar bloed op voorwerp waarmee men zicht prikt, besmette naald direct in vene/arterie, terminale aids </a:t>
            </a:r>
            <a:r>
              <a:rPr lang="nl-NL" sz="1800" dirty="0" err="1">
                <a:sym typeface="Wingdings" pitchFamily="2" charset="2"/>
              </a:rPr>
              <a:t>patient</a:t>
            </a:r>
            <a:r>
              <a:rPr lang="nl-NL" sz="1800" dirty="0">
                <a:sym typeface="Wingdings" pitchFamily="2" charset="2"/>
              </a:rPr>
              <a:t>.</a:t>
            </a:r>
          </a:p>
          <a:p>
            <a:r>
              <a:rPr lang="nl-NL" sz="1800" dirty="0">
                <a:sym typeface="Wingdings" pitchFamily="2" charset="2"/>
              </a:rPr>
              <a:t>Bron </a:t>
            </a:r>
            <a:r>
              <a:rPr lang="nl-NL" sz="1800" dirty="0" err="1">
                <a:sym typeface="Wingdings" pitchFamily="2" charset="2"/>
              </a:rPr>
              <a:t>HIV-seropositief</a:t>
            </a:r>
            <a:r>
              <a:rPr lang="nl-NL" sz="1800" dirty="0">
                <a:sym typeface="Wingdings" pitchFamily="2" charset="2"/>
              </a:rPr>
              <a:t> EN risicofactor?  start PEP (post-expositie profylaxe) binnen 72uur.</a:t>
            </a:r>
            <a:endParaRPr lang="nl-NL" sz="1800" dirty="0"/>
          </a:p>
        </p:txBody>
      </p:sp>
    </p:spTree>
    <p:extLst>
      <p:ext uri="{BB962C8B-B14F-4D97-AF65-F5344CB8AC3E}">
        <p14:creationId xmlns:p14="http://schemas.microsoft.com/office/powerpoint/2010/main" val="92182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BA3B9B-A5EE-4E60-B809-932268261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9643A4-E133-9BEC-8567-8DBF7C4A7E6E}"/>
              </a:ext>
            </a:extLst>
          </p:cNvPr>
          <p:cNvSpPr>
            <a:spLocks noGrp="1"/>
          </p:cNvSpPr>
          <p:nvPr>
            <p:ph type="title"/>
          </p:nvPr>
        </p:nvSpPr>
        <p:spPr>
          <a:xfrm>
            <a:off x="768096" y="585216"/>
            <a:ext cx="2834314" cy="1499616"/>
          </a:xfrm>
        </p:spPr>
        <p:txBody>
          <a:bodyPr>
            <a:normAutofit/>
          </a:bodyPr>
          <a:lstStyle/>
          <a:p>
            <a:r>
              <a:rPr lang="nl-NL">
                <a:solidFill>
                  <a:srgbClr val="FFFFFF"/>
                </a:solidFill>
              </a:rPr>
              <a:t>Type Injecties</a:t>
            </a:r>
          </a:p>
        </p:txBody>
      </p:sp>
      <p:cxnSp>
        <p:nvCxnSpPr>
          <p:cNvPr id="14" name="Straight Connector 13">
            <a:extLst>
              <a:ext uri="{FF2B5EF4-FFF2-40B4-BE49-F238E27FC236}">
                <a16:creationId xmlns:a16="http://schemas.microsoft.com/office/drawing/2014/main" id="{2F119B9D-EB57-4E21-A62E-D4EB28B107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FE9C4EDA-C00A-B7F2-1586-FDB273B5ACB8}"/>
              </a:ext>
            </a:extLst>
          </p:cNvPr>
          <p:cNvSpPr>
            <a:spLocks noGrp="1"/>
          </p:cNvSpPr>
          <p:nvPr>
            <p:ph idx="1"/>
          </p:nvPr>
        </p:nvSpPr>
        <p:spPr>
          <a:xfrm>
            <a:off x="480060" y="2220634"/>
            <a:ext cx="3371860" cy="3997286"/>
          </a:xfrm>
        </p:spPr>
        <p:txBody>
          <a:bodyPr>
            <a:normAutofit/>
          </a:bodyPr>
          <a:lstStyle/>
          <a:p>
            <a:r>
              <a:rPr lang="en-US">
                <a:solidFill>
                  <a:srgbClr val="FFFFFF"/>
                </a:solidFill>
              </a:rPr>
              <a:t>• Intramusculair loodrecht 90˚</a:t>
            </a:r>
          </a:p>
          <a:p>
            <a:r>
              <a:rPr lang="en-US">
                <a:solidFill>
                  <a:srgbClr val="FFFFFF"/>
                </a:solidFill>
              </a:rPr>
              <a:t>• Subcutaan hoek van 45˚</a:t>
            </a:r>
          </a:p>
          <a:p>
            <a:r>
              <a:rPr lang="en-US">
                <a:solidFill>
                  <a:srgbClr val="FFFFFF"/>
                </a:solidFill>
              </a:rPr>
              <a:t>• Intraveneus hoek van 25˚</a:t>
            </a:r>
          </a:p>
          <a:p>
            <a:r>
              <a:rPr lang="en-US">
                <a:solidFill>
                  <a:srgbClr val="FFFFFF"/>
                </a:solidFill>
              </a:rPr>
              <a:t>• Intacutaan hoek van 10-15˚ </a:t>
            </a:r>
            <a:endParaRPr lang="en-US" dirty="0">
              <a:solidFill>
                <a:srgbClr val="FFFFFF"/>
              </a:solidFill>
            </a:endParaRPr>
          </a:p>
        </p:txBody>
      </p:sp>
      <p:pic>
        <p:nvPicPr>
          <p:cNvPr id="5" name="Tijdelijke aanduiding voor inhoud 4">
            <a:extLst>
              <a:ext uri="{FF2B5EF4-FFF2-40B4-BE49-F238E27FC236}">
                <a16:creationId xmlns:a16="http://schemas.microsoft.com/office/drawing/2014/main" id="{C73D2788-5238-4139-00D6-DEDF78AFE1E4}"/>
              </a:ext>
            </a:extLst>
          </p:cNvPr>
          <p:cNvPicPr>
            <a:picLocks noChangeAspect="1"/>
          </p:cNvPicPr>
          <p:nvPr/>
        </p:nvPicPr>
        <p:blipFill>
          <a:blip r:embed="rId2"/>
          <a:stretch>
            <a:fillRect/>
          </a:stretch>
        </p:blipFill>
        <p:spPr>
          <a:xfrm>
            <a:off x="4423420" y="124111"/>
            <a:ext cx="4397052" cy="2728825"/>
          </a:xfrm>
          <a:prstGeom prst="rect">
            <a:avLst/>
          </a:prstGeom>
        </p:spPr>
      </p:pic>
      <p:pic>
        <p:nvPicPr>
          <p:cNvPr id="7" name="Afbeelding 6">
            <a:extLst>
              <a:ext uri="{FF2B5EF4-FFF2-40B4-BE49-F238E27FC236}">
                <a16:creationId xmlns:a16="http://schemas.microsoft.com/office/drawing/2014/main" id="{95EBA81E-14D7-5187-1002-FA22F5591640}"/>
              </a:ext>
            </a:extLst>
          </p:cNvPr>
          <p:cNvPicPr>
            <a:picLocks noChangeAspect="1"/>
          </p:cNvPicPr>
          <p:nvPr/>
        </p:nvPicPr>
        <p:blipFill>
          <a:blip r:embed="rId3"/>
          <a:stretch>
            <a:fillRect/>
          </a:stretch>
        </p:blipFill>
        <p:spPr>
          <a:xfrm>
            <a:off x="4503036" y="3076439"/>
            <a:ext cx="4317436" cy="2728825"/>
          </a:xfrm>
          <a:prstGeom prst="rect">
            <a:avLst/>
          </a:prstGeom>
        </p:spPr>
      </p:pic>
    </p:spTree>
    <p:extLst>
      <p:ext uri="{BB962C8B-B14F-4D97-AF65-F5344CB8AC3E}">
        <p14:creationId xmlns:p14="http://schemas.microsoft.com/office/powerpoint/2010/main" val="3064497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723591" y="804333"/>
            <a:ext cx="2543925" cy="5249334"/>
          </a:xfrm>
        </p:spPr>
        <p:txBody>
          <a:bodyPr>
            <a:normAutofit/>
          </a:bodyPr>
          <a:lstStyle/>
          <a:p>
            <a:pPr algn="r"/>
            <a:r>
              <a:rPr lang="nl-NL" sz="3100">
                <a:solidFill>
                  <a:srgbClr val="FFFFFF"/>
                </a:solidFill>
              </a:rPr>
              <a:t>Intramusculair injecteren</a:t>
            </a:r>
          </a:p>
        </p:txBody>
      </p:sp>
      <p:sp>
        <p:nvSpPr>
          <p:cNvPr id="3" name="Tijdelijke aanduiding voor inhoud 2"/>
          <p:cNvSpPr>
            <a:spLocks noGrp="1"/>
          </p:cNvSpPr>
          <p:nvPr>
            <p:ph idx="1"/>
          </p:nvPr>
        </p:nvSpPr>
        <p:spPr>
          <a:xfrm>
            <a:off x="3713286" y="804333"/>
            <a:ext cx="4729502" cy="5249334"/>
          </a:xfrm>
        </p:spPr>
        <p:txBody>
          <a:bodyPr anchor="ctr">
            <a:normAutofit/>
          </a:bodyPr>
          <a:lstStyle/>
          <a:p>
            <a:r>
              <a:rPr lang="nl-NL" dirty="0"/>
              <a:t>In spierweefsel</a:t>
            </a:r>
          </a:p>
          <a:p>
            <a:pPr>
              <a:buFont typeface="Wingdings" panose="05000000000000000000" pitchFamily="2" charset="2"/>
              <a:buChar char="Ø"/>
            </a:pPr>
            <a:r>
              <a:rPr lang="nl-NL" dirty="0"/>
              <a:t>Indicaties:</a:t>
            </a:r>
          </a:p>
          <a:p>
            <a:pPr>
              <a:buFontTx/>
              <a:buChar char="-"/>
            </a:pPr>
            <a:r>
              <a:rPr lang="nl-NL" dirty="0"/>
              <a:t>Effect snel bereiken dan SC spierweefsel is beter doorbloed</a:t>
            </a:r>
          </a:p>
          <a:p>
            <a:pPr>
              <a:buFontTx/>
              <a:buChar char="-"/>
            </a:pPr>
            <a:r>
              <a:rPr lang="nl-NL" dirty="0"/>
              <a:t>Hoeveelheid vloeistof &gt;2ml (meestal 2-5ml, maar kan ook wel is 15ml)</a:t>
            </a:r>
          </a:p>
          <a:p>
            <a:pPr>
              <a:buFontTx/>
              <a:buChar char="-"/>
            </a:pPr>
            <a:r>
              <a:rPr lang="nl-NL" dirty="0"/>
              <a:t>Zure vloeistof of moeilijk opneembaar door SC weefsel</a:t>
            </a:r>
          </a:p>
          <a:p>
            <a:pPr>
              <a:buFont typeface="Wingdings" panose="05000000000000000000" pitchFamily="2" charset="2"/>
              <a:buChar char="Ø"/>
            </a:pPr>
            <a:r>
              <a:rPr lang="nl-NL" dirty="0"/>
              <a:t>Geschikte plaatsen: bil, dijbeen, bovenarm (zie volgende dia)</a:t>
            </a:r>
          </a:p>
          <a:p>
            <a:pPr>
              <a:buFont typeface="Wingdings" panose="05000000000000000000" pitchFamily="2" charset="2"/>
              <a:buChar char="Ø"/>
            </a:pPr>
            <a:r>
              <a:rPr lang="nl-NL" dirty="0"/>
              <a:t>Enkele voorkomende medicaties: inentingen, vitamines, OAC, pijnstillers</a:t>
            </a:r>
          </a:p>
          <a:p>
            <a:endParaRPr lang="nl-NL" dirty="0"/>
          </a:p>
          <a:p>
            <a:endParaRPr lang="nl-NL" dirty="0"/>
          </a:p>
        </p:txBody>
      </p:sp>
    </p:spTree>
    <p:extLst>
      <p:ext uri="{BB962C8B-B14F-4D97-AF65-F5344CB8AC3E}">
        <p14:creationId xmlns:p14="http://schemas.microsoft.com/office/powerpoint/2010/main" val="227895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1030" name="Picture 6" descr="http://images.slideplayer.com/14/4186288/slides/slide_88.jpg"/>
          <p:cNvPicPr>
            <a:picLocks noChangeAspect="1" noChangeArrowheads="1"/>
          </p:cNvPicPr>
          <p:nvPr/>
        </p:nvPicPr>
        <p:blipFill rotWithShape="1">
          <a:blip r:embed="rId2">
            <a:extLst>
              <a:ext uri="{28A0092B-C50C-407E-A947-70E740481C1C}">
                <a14:useLocalDpi xmlns:a14="http://schemas.microsoft.com/office/drawing/2010/main" val="0"/>
              </a:ext>
            </a:extLst>
          </a:blip>
          <a:srcRect b="26865"/>
          <a:stretch/>
        </p:blipFill>
        <p:spPr bwMode="auto">
          <a:xfrm>
            <a:off x="611560" y="476672"/>
            <a:ext cx="7934325" cy="435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15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C066968-96A8-4DA8-93E2-27F881313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484632"/>
            <a:ext cx="5846042" cy="351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0B400E4-7ABF-44FF-8616-462F28917C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4150596"/>
            <a:ext cx="5846042" cy="2219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3513677" y="4391025"/>
            <a:ext cx="5014130" cy="1738808"/>
          </a:xfrm>
        </p:spPr>
        <p:txBody>
          <a:bodyPr>
            <a:normAutofit/>
          </a:bodyPr>
          <a:lstStyle/>
          <a:p>
            <a:r>
              <a:rPr lang="nl-NL">
                <a:solidFill>
                  <a:srgbClr val="FFFFFF"/>
                </a:solidFill>
              </a:rPr>
              <a:t>Welke technieken kunnen bij IM? </a:t>
            </a:r>
          </a:p>
        </p:txBody>
      </p:sp>
      <p:pic>
        <p:nvPicPr>
          <p:cNvPr id="6" name="Afbeelding 5"/>
          <p:cNvPicPr>
            <a:picLocks noChangeAspect="1"/>
          </p:cNvPicPr>
          <p:nvPr/>
        </p:nvPicPr>
        <p:blipFill rotWithShape="1">
          <a:blip r:embed="rId2" cstate="print">
            <a:extLst>
              <a:ext uri="{28A0092B-C50C-407E-A947-70E740481C1C}">
                <a14:useLocalDpi xmlns:a14="http://schemas.microsoft.com/office/drawing/2010/main" val="0"/>
              </a:ext>
            </a:extLst>
          </a:blip>
          <a:srcRect l="19789" r="28178" b="-4"/>
          <a:stretch/>
        </p:blipFill>
        <p:spPr>
          <a:xfrm>
            <a:off x="364657" y="484632"/>
            <a:ext cx="2434023" cy="3508523"/>
          </a:xfrm>
          <a:prstGeom prst="rect">
            <a:avLst/>
          </a:prstGeom>
        </p:spPr>
      </p:pic>
      <p:sp>
        <p:nvSpPr>
          <p:cNvPr id="3" name="Tijdelijke aanduiding voor inhoud 2"/>
          <p:cNvSpPr>
            <a:spLocks noGrp="1"/>
          </p:cNvSpPr>
          <p:nvPr>
            <p:ph idx="1"/>
          </p:nvPr>
        </p:nvSpPr>
        <p:spPr>
          <a:xfrm>
            <a:off x="3164851" y="804998"/>
            <a:ext cx="5362956" cy="2871216"/>
          </a:xfrm>
        </p:spPr>
        <p:txBody>
          <a:bodyPr>
            <a:normAutofit/>
          </a:bodyPr>
          <a:lstStyle/>
          <a:p>
            <a:pPr>
              <a:buFont typeface="Wingdings" panose="05000000000000000000" pitchFamily="2" charset="2"/>
              <a:buChar char="Ø"/>
            </a:pPr>
            <a:r>
              <a:rPr lang="nl-NL"/>
              <a:t>Depotwisseltechniek door 1 insteek meer dan 5ml op 2 verschillende plaatsen injecteren. </a:t>
            </a:r>
          </a:p>
          <a:p>
            <a:pPr>
              <a:buFont typeface="Wingdings" panose="05000000000000000000" pitchFamily="2" charset="2"/>
              <a:buChar char="Ø"/>
            </a:pPr>
            <a:r>
              <a:rPr lang="nl-NL"/>
              <a:t>Rangeertechniek wanneer sc weefsel is beschadigd of als de vloeistof dit zou kunnen doen. Druk met de hand op de huid, hierdoor verschuift de huid zijwaarts. Na injecteren en spuit eruit halen, huid loslaten. Vloeistof kan niet teruglopen</a:t>
            </a:r>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l="14869" r="13900"/>
          <a:stretch/>
        </p:blipFill>
        <p:spPr>
          <a:xfrm>
            <a:off x="363474" y="4150595"/>
            <a:ext cx="2436390" cy="2231809"/>
          </a:xfrm>
          <a:prstGeom prst="rect">
            <a:avLst/>
          </a:prstGeom>
        </p:spPr>
      </p:pic>
      <p:cxnSp>
        <p:nvCxnSpPr>
          <p:cNvPr id="54" name="Straight Connector 53">
            <a:extLst>
              <a:ext uri="{FF2B5EF4-FFF2-40B4-BE49-F238E27FC236}">
                <a16:creationId xmlns:a16="http://schemas.microsoft.com/office/drawing/2014/main" id="{58701537-A285-444A-A1D5-75B7092DF4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317081" y="4803229"/>
            <a:ext cx="0" cy="914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39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1">
            <a:extLst>
              <a:ext uri="{FF2B5EF4-FFF2-40B4-BE49-F238E27FC236}">
                <a16:creationId xmlns:a16="http://schemas.microsoft.com/office/drawing/2014/main" id="{E5D75B4A-2BCD-4E39-A0F6-21E0C6415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484632"/>
            <a:ext cx="5846042" cy="3511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3">
            <a:extLst>
              <a:ext uri="{FF2B5EF4-FFF2-40B4-BE49-F238E27FC236}">
                <a16:creationId xmlns:a16="http://schemas.microsoft.com/office/drawing/2014/main" id="{48ABA264-31EE-4FC8-B015-30BDAC476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4150595"/>
            <a:ext cx="5846042" cy="22196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3513677" y="4391025"/>
            <a:ext cx="5014130" cy="1738808"/>
          </a:xfrm>
        </p:spPr>
        <p:txBody>
          <a:bodyPr>
            <a:normAutofit/>
          </a:bodyPr>
          <a:lstStyle/>
          <a:p>
            <a:r>
              <a:rPr lang="nl-NL"/>
              <a:t>Loodrecht techniek</a:t>
            </a:r>
            <a:endParaRPr lang="nl-NL" dirty="0"/>
          </a:p>
        </p:txBody>
      </p:sp>
      <p:pic>
        <p:nvPicPr>
          <p:cNvPr id="4" name="Afbeelding 3" descr="Afbeelding met tekst, whiteboard&#10;&#10;Automatisch gegenereerde beschrijving"/>
          <p:cNvPicPr>
            <a:picLocks noChangeAspect="1"/>
          </p:cNvPicPr>
          <p:nvPr/>
        </p:nvPicPr>
        <p:blipFill rotWithShape="1">
          <a:blip r:embed="rId3" cstate="print">
            <a:extLst>
              <a:ext uri="{28A0092B-C50C-407E-A947-70E740481C1C}">
                <a14:useLocalDpi xmlns:a14="http://schemas.microsoft.com/office/drawing/2010/main" val="0"/>
              </a:ext>
            </a:extLst>
          </a:blip>
          <a:srcRect l="23226" t="16401" r="7475" b="26900"/>
          <a:stretch/>
        </p:blipFill>
        <p:spPr>
          <a:xfrm>
            <a:off x="363474" y="1491366"/>
            <a:ext cx="2436390" cy="1495053"/>
          </a:xfrm>
          <a:prstGeom prst="rect">
            <a:avLst/>
          </a:prstGeom>
        </p:spPr>
      </p:pic>
      <p:sp>
        <p:nvSpPr>
          <p:cNvPr id="3" name="Tijdelijke aanduiding voor inhoud 2"/>
          <p:cNvSpPr>
            <a:spLocks noGrp="1"/>
          </p:cNvSpPr>
          <p:nvPr>
            <p:ph idx="1"/>
          </p:nvPr>
        </p:nvSpPr>
        <p:spPr>
          <a:xfrm>
            <a:off x="3164851" y="804998"/>
            <a:ext cx="5362956" cy="2871216"/>
          </a:xfrm>
        </p:spPr>
        <p:txBody>
          <a:bodyPr>
            <a:normAutofit/>
          </a:bodyPr>
          <a:lstStyle/>
          <a:p>
            <a:pPr>
              <a:buFont typeface="Wingdings" panose="05000000000000000000" pitchFamily="2" charset="2"/>
              <a:buChar char="Ø"/>
            </a:pPr>
            <a:br>
              <a:rPr lang="nl-NL">
                <a:solidFill>
                  <a:srgbClr val="FFFFFF"/>
                </a:solidFill>
              </a:rPr>
            </a:br>
            <a:r>
              <a:rPr lang="nl-NL">
                <a:solidFill>
                  <a:srgbClr val="FFFFFF"/>
                </a:solidFill>
              </a:rPr>
              <a:t>In een vloeiende beweging de naald in een keer, rechtstandig in hoek van 90 graden in de injectieplaats inbrengen</a:t>
            </a:r>
          </a:p>
          <a:p>
            <a:pPr>
              <a:buFont typeface="Wingdings" panose="05000000000000000000" pitchFamily="2" charset="2"/>
              <a:buChar char="Ø"/>
            </a:pPr>
            <a:r>
              <a:rPr lang="nl-NL">
                <a:solidFill>
                  <a:srgbClr val="FFFFFF"/>
                </a:solidFill>
              </a:rPr>
              <a:t>Meest voorkomende techniek </a:t>
            </a:r>
          </a:p>
          <a:p>
            <a:endParaRPr lang="nl-NL" dirty="0">
              <a:solidFill>
                <a:srgbClr val="FFFFFF"/>
              </a:solidFill>
            </a:endParaRPr>
          </a:p>
        </p:txBody>
      </p:sp>
      <p:pic>
        <p:nvPicPr>
          <p:cNvPr id="5" name="Afbeelding 4" descr="Afbeelding met tekst&#10;&#10;Automatisch gegenereerde beschrijving">
            <a:hlinkClick r:id="rId4"/>
          </p:cNvPr>
          <p:cNvPicPr>
            <a:picLocks noChangeAspect="1"/>
          </p:cNvPicPr>
          <p:nvPr/>
        </p:nvPicPr>
        <p:blipFill rotWithShape="1">
          <a:blip r:embed="rId5"/>
          <a:srcRect l="23231" t="15265" r="46057" b="43763"/>
          <a:stretch/>
        </p:blipFill>
        <p:spPr>
          <a:xfrm>
            <a:off x="363474" y="4384852"/>
            <a:ext cx="2436390" cy="1763295"/>
          </a:xfrm>
          <a:prstGeom prst="rect">
            <a:avLst/>
          </a:prstGeom>
        </p:spPr>
      </p:pic>
      <p:cxnSp>
        <p:nvCxnSpPr>
          <p:cNvPr id="50" name="Straight Connector 45">
            <a:extLst>
              <a:ext uri="{FF2B5EF4-FFF2-40B4-BE49-F238E27FC236}">
                <a16:creationId xmlns:a16="http://schemas.microsoft.com/office/drawing/2014/main" id="{4DE774BB-703E-4A50-BC2E-12F4D07319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317081" y="4803229"/>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80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6BA3B9B-A5EE-4E60-B809-932268261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80060" y="585216"/>
            <a:ext cx="3443867" cy="1700784"/>
          </a:xfrm>
        </p:spPr>
        <p:txBody>
          <a:bodyPr>
            <a:normAutofit/>
          </a:bodyPr>
          <a:lstStyle/>
          <a:p>
            <a:r>
              <a:rPr lang="nl-NL" dirty="0">
                <a:solidFill>
                  <a:srgbClr val="FFFFFF"/>
                </a:solidFill>
              </a:rPr>
              <a:t>intramusculair</a:t>
            </a:r>
          </a:p>
        </p:txBody>
      </p:sp>
      <p:cxnSp>
        <p:nvCxnSpPr>
          <p:cNvPr id="2057" name="Straight Connector 2056">
            <a:extLst>
              <a:ext uri="{FF2B5EF4-FFF2-40B4-BE49-F238E27FC236}">
                <a16:creationId xmlns:a16="http://schemas.microsoft.com/office/drawing/2014/main" id="{2F119B9D-EB57-4E21-A62E-D4EB28B107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768096" y="2286000"/>
            <a:ext cx="2843784" cy="3931920"/>
          </a:xfrm>
        </p:spPr>
        <p:txBody>
          <a:bodyPr>
            <a:normAutofit/>
          </a:bodyPr>
          <a:lstStyle/>
          <a:p>
            <a:r>
              <a:rPr lang="nl-NL" dirty="0">
                <a:solidFill>
                  <a:srgbClr val="FFFFFF"/>
                </a:solidFill>
              </a:rPr>
              <a:t>• 90˚ Loodrecht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1731100"/>
            <a:ext cx="4091940" cy="3395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924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723591" y="804333"/>
            <a:ext cx="2543925" cy="5249334"/>
          </a:xfrm>
        </p:spPr>
        <p:txBody>
          <a:bodyPr>
            <a:normAutofit/>
          </a:bodyPr>
          <a:lstStyle/>
          <a:p>
            <a:pPr algn="r"/>
            <a:r>
              <a:rPr lang="nl-NL">
                <a:solidFill>
                  <a:srgbClr val="FFFFFF"/>
                </a:solidFill>
              </a:rPr>
              <a:t>LET OP NIET IM als:</a:t>
            </a:r>
          </a:p>
        </p:txBody>
      </p:sp>
      <p:sp>
        <p:nvSpPr>
          <p:cNvPr id="3" name="Tijdelijke aanduiding voor inhoud 2"/>
          <p:cNvSpPr>
            <a:spLocks noGrp="1"/>
          </p:cNvSpPr>
          <p:nvPr>
            <p:ph idx="1"/>
          </p:nvPr>
        </p:nvSpPr>
        <p:spPr>
          <a:xfrm>
            <a:off x="3713286" y="804333"/>
            <a:ext cx="4729502" cy="5249334"/>
          </a:xfrm>
        </p:spPr>
        <p:txBody>
          <a:bodyPr anchor="ctr">
            <a:normAutofit/>
          </a:bodyPr>
          <a:lstStyle/>
          <a:p>
            <a:pPr>
              <a:buFont typeface="Wingdings" panose="05000000000000000000" pitchFamily="2" charset="2"/>
              <a:buChar char="Ø"/>
            </a:pPr>
            <a:r>
              <a:rPr lang="nl-NL" sz="1400"/>
              <a:t>Grote bloedvaten</a:t>
            </a:r>
          </a:p>
          <a:p>
            <a:pPr>
              <a:buFont typeface="Wingdings" panose="05000000000000000000" pitchFamily="2" charset="2"/>
              <a:buChar char="Ø"/>
            </a:pPr>
            <a:r>
              <a:rPr lang="nl-NL" sz="1400"/>
              <a:t>Littekenweefsel</a:t>
            </a:r>
          </a:p>
          <a:p>
            <a:pPr>
              <a:buFont typeface="Wingdings" panose="05000000000000000000" pitchFamily="2" charset="2"/>
              <a:buChar char="Ø"/>
            </a:pPr>
            <a:r>
              <a:rPr lang="nl-NL" sz="1400"/>
              <a:t>Plaatsen die ontstoken, pijnlijk, of hard zijn.</a:t>
            </a:r>
          </a:p>
          <a:p>
            <a:pPr>
              <a:buFont typeface="Wingdings" panose="05000000000000000000" pitchFamily="2" charset="2"/>
              <a:buChar char="Ø"/>
            </a:pPr>
            <a:r>
              <a:rPr lang="nl-NL" sz="1400"/>
              <a:t>Verlamde ledematen</a:t>
            </a:r>
          </a:p>
          <a:p>
            <a:pPr>
              <a:buFont typeface="Wingdings" panose="05000000000000000000" pitchFamily="2" charset="2"/>
              <a:buChar char="Ø"/>
            </a:pPr>
            <a:r>
              <a:rPr lang="nl-NL" sz="1400"/>
              <a:t>Ledematen met trombose of oedeem.</a:t>
            </a:r>
          </a:p>
          <a:p>
            <a:pPr>
              <a:buFont typeface="Wingdings" panose="05000000000000000000" pitchFamily="2" charset="2"/>
              <a:buChar char="Ø"/>
            </a:pPr>
            <a:r>
              <a:rPr lang="nl-NL" sz="1400"/>
              <a:t>Plaatsen met hematomen</a:t>
            </a:r>
          </a:p>
          <a:p>
            <a:pPr>
              <a:buFont typeface="Wingdings" panose="05000000000000000000" pitchFamily="2" charset="2"/>
              <a:buChar char="Ø"/>
            </a:pPr>
            <a:r>
              <a:rPr lang="nl-NL" sz="1400"/>
              <a:t>Een geopereerd of te opereren gebied</a:t>
            </a:r>
          </a:p>
          <a:p>
            <a:pPr>
              <a:buFont typeface="Wingdings" panose="05000000000000000000" pitchFamily="2" charset="2"/>
              <a:buChar char="Ø"/>
            </a:pPr>
            <a:r>
              <a:rPr lang="nl-NL" sz="1400"/>
              <a:t>Binnen een omtrek van 2 cm van de vorige injectieplaats</a:t>
            </a:r>
          </a:p>
          <a:p>
            <a:pPr>
              <a:buFont typeface="Wingdings" panose="05000000000000000000" pitchFamily="2" charset="2"/>
              <a:buChar char="Ø"/>
            </a:pPr>
            <a:r>
              <a:rPr lang="nl-NL" sz="1400"/>
              <a:t>In arm of been waarvan lymfklieren verwijderd zijn </a:t>
            </a:r>
          </a:p>
          <a:p>
            <a:pPr>
              <a:buFont typeface="Wingdings" panose="05000000000000000000" pitchFamily="2" charset="2"/>
              <a:buChar char="Ø"/>
            </a:pPr>
            <a:r>
              <a:rPr lang="nl-NL" sz="1400"/>
              <a:t>plaatsen die er rood of blauw uitzien;</a:t>
            </a:r>
          </a:p>
          <a:p>
            <a:pPr>
              <a:buFont typeface="Wingdings" panose="05000000000000000000" pitchFamily="2" charset="2"/>
              <a:buChar char="Ø"/>
            </a:pPr>
            <a:r>
              <a:rPr lang="nl-NL" sz="1400"/>
              <a:t>een arm of been met een infuus of shunt.</a:t>
            </a:r>
          </a:p>
          <a:p>
            <a:pPr>
              <a:buFont typeface="Wingdings" panose="05000000000000000000" pitchFamily="2" charset="2"/>
              <a:buChar char="Ø"/>
            </a:pPr>
            <a:endParaRPr lang="nl-NL" sz="1400"/>
          </a:p>
          <a:p>
            <a:pPr>
              <a:buFont typeface="Wingdings" panose="05000000000000000000" pitchFamily="2" charset="2"/>
              <a:buChar char="Ø"/>
            </a:pPr>
            <a:r>
              <a:rPr lang="nl-NL" sz="1400"/>
              <a:t>Dus als je de toets maakt en in de praktijk bent??????</a:t>
            </a:r>
          </a:p>
        </p:txBody>
      </p:sp>
    </p:spTree>
    <p:extLst>
      <p:ext uri="{BB962C8B-B14F-4D97-AF65-F5344CB8AC3E}">
        <p14:creationId xmlns:p14="http://schemas.microsoft.com/office/powerpoint/2010/main" val="182155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723591" y="804333"/>
            <a:ext cx="2543925" cy="5249334"/>
          </a:xfrm>
        </p:spPr>
        <p:txBody>
          <a:bodyPr>
            <a:normAutofit/>
          </a:bodyPr>
          <a:lstStyle/>
          <a:p>
            <a:pPr algn="r"/>
            <a:r>
              <a:rPr lang="nl-NL" sz="4100">
                <a:solidFill>
                  <a:srgbClr val="FFFFFF"/>
                </a:solidFill>
              </a:rPr>
              <a:t>Complicaties</a:t>
            </a:r>
          </a:p>
        </p:txBody>
      </p:sp>
      <p:sp>
        <p:nvSpPr>
          <p:cNvPr id="3" name="Tijdelijke aanduiding voor inhoud 2"/>
          <p:cNvSpPr>
            <a:spLocks noGrp="1"/>
          </p:cNvSpPr>
          <p:nvPr>
            <p:ph idx="1"/>
          </p:nvPr>
        </p:nvSpPr>
        <p:spPr>
          <a:xfrm>
            <a:off x="3713286" y="804333"/>
            <a:ext cx="4729502" cy="5249334"/>
          </a:xfrm>
        </p:spPr>
        <p:txBody>
          <a:bodyPr anchor="ctr">
            <a:normAutofit/>
          </a:bodyPr>
          <a:lstStyle/>
          <a:p>
            <a:r>
              <a:rPr lang="nl-NL" dirty="0"/>
              <a:t>Misselijkheid door te snel injecteren (IM)</a:t>
            </a:r>
          </a:p>
          <a:p>
            <a:r>
              <a:rPr lang="nl-NL" dirty="0"/>
              <a:t>Tijdens het terugtrekken van de zuiger wordt bloed opgetrokken (IM)</a:t>
            </a:r>
          </a:p>
          <a:p>
            <a:r>
              <a:rPr lang="nl-NL" dirty="0"/>
              <a:t>Tijdens het injecteren raakt naald los van spuit (IM)</a:t>
            </a:r>
          </a:p>
          <a:p>
            <a:r>
              <a:rPr lang="nl-NL" dirty="0"/>
              <a:t>Tijdens het injecteren raakt naald subcutaan (IM)</a:t>
            </a:r>
          </a:p>
        </p:txBody>
      </p:sp>
    </p:spTree>
    <p:extLst>
      <p:ext uri="{BB962C8B-B14F-4D97-AF65-F5344CB8AC3E}">
        <p14:creationId xmlns:p14="http://schemas.microsoft.com/office/powerpoint/2010/main" val="309593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D71A905D156C4F9A8010B07B193A7A" ma:contentTypeVersion="2" ma:contentTypeDescription="Een nieuw document maken." ma:contentTypeScope="" ma:versionID="46cfead15e891feae5f84a8b3378a8a6">
  <xsd:schema xmlns:xsd="http://www.w3.org/2001/XMLSchema" xmlns:xs="http://www.w3.org/2001/XMLSchema" xmlns:p="http://schemas.microsoft.com/office/2006/metadata/properties" xmlns:ns3="cb3cd9ba-ad85-473e-be75-4f32e3243de1" targetNamespace="http://schemas.microsoft.com/office/2006/metadata/properties" ma:root="true" ma:fieldsID="e53ed98ea969395ae7cbf3ef6485d4a1" ns3:_="">
    <xsd:import namespace="cb3cd9ba-ad85-473e-be75-4f32e3243de1"/>
    <xsd:element name="properties">
      <xsd:complexType>
        <xsd:sequence>
          <xsd:element name="documentManagement">
            <xsd:complexType>
              <xsd:all>
                <xsd:element ref="ns3:SharedWithUser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3cd9ba-ad85-473e-be75-4f32e3243de1"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int-hash dele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ECDB5F-FA67-4655-8200-420FCBAF1C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3cd9ba-ad85-473e-be75-4f32e3243d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BC76A9-5F6D-49CA-9D03-157754A73ED5}">
  <ds:schemaRefs>
    <ds:schemaRef ds:uri="http://schemas.microsoft.com/sharepoint/v3/contenttype/forms"/>
  </ds:schemaRefs>
</ds:datastoreItem>
</file>

<file path=customXml/itemProps3.xml><?xml version="1.0" encoding="utf-8"?>
<ds:datastoreItem xmlns:ds="http://schemas.openxmlformats.org/officeDocument/2006/customXml" ds:itemID="{869456B7-1A27-4067-B3FF-6822F322AA3F}">
  <ds:schemaRefs>
    <ds:schemaRef ds:uri="http://schemas.microsoft.com/office/infopath/2007/PartnerControls"/>
    <ds:schemaRef ds:uri="http://purl.org/dc/dcmitype/"/>
    <ds:schemaRef ds:uri="http://purl.org/dc/terms/"/>
    <ds:schemaRef ds:uri="http://schemas.microsoft.com/office/2006/documentManagement/types"/>
    <ds:schemaRef ds:uri="cb3cd9ba-ad85-473e-be75-4f32e3243de1"/>
    <ds:schemaRef ds:uri="http://schemas.openxmlformats.org/package/2006/metadata/core-properti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Integral</Template>
  <TotalTime>706</TotalTime>
  <Words>766</Words>
  <Application>Microsoft Office PowerPoint</Application>
  <PresentationFormat>Diavoorstelling (4:3)</PresentationFormat>
  <Paragraphs>86</Paragraphs>
  <Slides>13</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Calibri</vt:lpstr>
      <vt:lpstr>Tw Cen MT</vt:lpstr>
      <vt:lpstr>Tw Cen MT Condensed</vt:lpstr>
      <vt:lpstr>Wingdings</vt:lpstr>
      <vt:lpstr>Wingdings 3</vt:lpstr>
      <vt:lpstr>Integraal</vt:lpstr>
      <vt:lpstr>Intramusculair injecteren</vt:lpstr>
      <vt:lpstr>Type Injecties</vt:lpstr>
      <vt:lpstr>Intramusculair injecteren</vt:lpstr>
      <vt:lpstr>PowerPoint-presentatie</vt:lpstr>
      <vt:lpstr>Welke technieken kunnen bij IM? </vt:lpstr>
      <vt:lpstr>Loodrecht techniek</vt:lpstr>
      <vt:lpstr>intramusculair</vt:lpstr>
      <vt:lpstr>LET OP NIET IM als:</vt:lpstr>
      <vt:lpstr>Complicaties</vt:lpstr>
      <vt:lpstr>Nog vragen over deze techniek en toedieningsvorm?</vt:lpstr>
      <vt:lpstr>Prikaccidenten</vt:lpstr>
      <vt:lpstr>Prikaccidenten  voorkomen </vt:lpstr>
      <vt:lpstr>Prikaccident en nu?</vt:lpstr>
    </vt:vector>
  </TitlesOfParts>
  <Company>Amarantis Onderwijsgroep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Medicijnen toedienen</dc:title>
  <dc:creator>Lianne Muis</dc:creator>
  <cp:lastModifiedBy>Judith de Hoop - van Harten</cp:lastModifiedBy>
  <cp:revision>59</cp:revision>
  <dcterms:created xsi:type="dcterms:W3CDTF">2015-05-07T09:19:55Z</dcterms:created>
  <dcterms:modified xsi:type="dcterms:W3CDTF">2023-02-21T12:08:34Z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0x010100D6D71A905D156C4F9A8010B07B193A7A</vt:lpwstr>
  </property>
</Properties>
</file>